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5BC9060-71F4-49D8-8552-848DFDF9147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72BF8-3B75-4862-BC52-C4A0A055AFF3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99A54-0570-42B2-B565-BF2B743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0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99A54-0570-42B2-B565-BF2B743DB9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3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2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5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163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672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70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3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24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18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1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2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3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8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4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34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0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9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69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82B6E9-31CF-452C-A630-B2D237D8D7E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73DB1-E680-4EB9-86C0-7C9E201E4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18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297" y="1166649"/>
            <a:ext cx="9413054" cy="2769904"/>
          </a:xfrm>
        </p:spPr>
        <p:txBody>
          <a:bodyPr/>
          <a:lstStyle/>
          <a:p>
            <a:r>
              <a:rPr lang="ru-RU" sz="4800" dirty="0" smtClean="0"/>
              <a:t>Учет и хранение фондов музея образовательной организации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69" y="4264385"/>
            <a:ext cx="3775842" cy="21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46" y="0"/>
            <a:ext cx="11051902" cy="1400530"/>
          </a:xfrm>
        </p:spPr>
        <p:txBody>
          <a:bodyPr/>
          <a:lstStyle/>
          <a:p>
            <a:r>
              <a:rPr lang="ru-RU" dirty="0" smtClean="0"/>
              <a:t>Шифровка и маркировка музейных предметов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146" y="1524000"/>
            <a:ext cx="7730633" cy="5334000"/>
          </a:xfrm>
        </p:spPr>
        <p:txBody>
          <a:bodyPr>
            <a:normAutofit/>
          </a:bodyPr>
          <a:lstStyle/>
          <a:p>
            <a:r>
              <a:rPr lang="ru-RU" dirty="0"/>
              <a:t>На каждом предмете проставляется его шифр. Шифр состоит из аббревиатуры названия музея и соответствующего номера по инвентарной книге.</a:t>
            </a:r>
          </a:p>
          <a:p>
            <a:r>
              <a:rPr lang="ru-RU" dirty="0"/>
              <a:t> На объемных предметах шифр проставляется тушью или масляной краской с невидимой стороны и так, чтобы не повредить предмет. </a:t>
            </a:r>
          </a:p>
          <a:p>
            <a:r>
              <a:rPr lang="ru-RU" dirty="0"/>
              <a:t>На рисунках, фотографиях, документах шифры пишутся в левом нижнем углу простым мягким карандашом</a:t>
            </a:r>
            <a:r>
              <a:rPr lang="ru-RU" dirty="0" smtClean="0"/>
              <a:t>.</a:t>
            </a:r>
          </a:p>
          <a:p>
            <a:r>
              <a:rPr lang="ru-RU" dirty="0"/>
              <a:t> Если шифр на предмете написать невозможно, следует прикрепить с помощью нитки бирку из картона с нанесенным шифром (к медалям, орденам, чучелам). На ткани и одежду пришиваются кусочки материи с шифром.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306" y="616182"/>
            <a:ext cx="2294831" cy="2031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559" y="2760381"/>
            <a:ext cx="3878317" cy="39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56" y="158428"/>
            <a:ext cx="9958827" cy="913627"/>
          </a:xfrm>
        </p:spPr>
        <p:txBody>
          <a:bodyPr/>
          <a:lstStyle/>
          <a:p>
            <a:r>
              <a:rPr lang="ru-RU" sz="3600" dirty="0" smtClean="0"/>
              <a:t>Хранение музейных предметов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735" y="953473"/>
            <a:ext cx="8253094" cy="5753920"/>
          </a:xfrm>
        </p:spPr>
        <p:txBody>
          <a:bodyPr>
            <a:normAutofit fontScale="92500"/>
          </a:bodyPr>
          <a:lstStyle/>
          <a:p>
            <a:r>
              <a:rPr lang="ru-RU" dirty="0"/>
              <a:t>В экспозиции ценные документы, а это подлинные фотографии, редкие номера газет, листовки, письма – монтируются на </a:t>
            </a:r>
            <a:r>
              <a:rPr lang="ru-RU" dirty="0" smtClean="0"/>
              <a:t>паспарту </a:t>
            </a:r>
            <a:r>
              <a:rPr lang="ru-RU" dirty="0"/>
              <a:t>с помощью прозрачных уголков или, при необходимости, с помощью </a:t>
            </a:r>
            <a:r>
              <a:rPr lang="ru-RU" dirty="0" smtClean="0"/>
              <a:t>полосок </a:t>
            </a:r>
            <a:r>
              <a:rPr lang="ru-RU" dirty="0"/>
              <a:t>тонкой бумаги «лапок». </a:t>
            </a:r>
            <a:endParaRPr lang="ru-RU" dirty="0" smtClean="0"/>
          </a:p>
          <a:p>
            <a:r>
              <a:rPr lang="ru-RU" dirty="0" smtClean="0"/>
              <a:t>Объемные экспонаты,  </a:t>
            </a:r>
            <a:r>
              <a:rPr lang="ru-RU" dirty="0"/>
              <a:t>рекомендуется защищать </a:t>
            </a:r>
            <a:r>
              <a:rPr lang="ru-RU" dirty="0" smtClean="0"/>
              <a:t>от </a:t>
            </a:r>
            <a:r>
              <a:rPr lang="ru-RU" dirty="0"/>
              <a:t>выцветания, пыли, механического повреждения, сырости.  Предметы одежды хранятся на специально подогнанных плечиках, концы которых обматывают ватой и обшивают холстом. </a:t>
            </a:r>
            <a:endParaRPr lang="ru-RU" dirty="0" smtClean="0"/>
          </a:p>
          <a:p>
            <a:r>
              <a:rPr lang="ru-RU" dirty="0"/>
              <a:t>Ботанические и зоологические материалы помещают в экспозиции под стеклом в закрытых витринах или планшетах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школьных музеях запрещено хранение огнестрельного оружия любого вида, а также предметов из драгоценных металлов. </a:t>
            </a:r>
            <a:endParaRPr lang="ru-RU" dirty="0" smtClean="0"/>
          </a:p>
          <a:p>
            <a:r>
              <a:rPr lang="ru-RU" dirty="0" smtClean="0"/>
              <a:t>Медали </a:t>
            </a:r>
            <a:r>
              <a:rPr lang="ru-RU" dirty="0"/>
              <a:t>и монеты экспонируются при помощи специальных планшетов. Книги монтируются часто в открытом виде.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04262" y="2175361"/>
            <a:ext cx="4687738" cy="23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697" y="-191815"/>
            <a:ext cx="10583917" cy="3048000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2800" b="1" dirty="0" smtClean="0"/>
              <a:t>Фонд музея: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</a:t>
            </a:r>
            <a:r>
              <a:rPr lang="ru-RU" sz="2400" dirty="0" smtClean="0"/>
              <a:t>сновной музейный фонд </a:t>
            </a:r>
            <a:r>
              <a:rPr lang="ru-RU" sz="2400" dirty="0" smtClean="0"/>
              <a:t>(все виды подлинных материалов, пригодных для длительного хранения, являющихся первоисточниками для изучения истории, культуры, природы и служащих для создания экспозиции) 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393" y="2856185"/>
            <a:ext cx="5657717" cy="3536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382" y="3163614"/>
            <a:ext cx="5654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научно-вспомогательный фонд (материалы, изготовленные для нужд </a:t>
            </a:r>
            <a:r>
              <a:rPr lang="ru-RU" sz="2400" dirty="0" smtClean="0"/>
              <a:t>экспозиции)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81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4" y="0"/>
            <a:ext cx="10115500" cy="1400530"/>
          </a:xfrm>
        </p:spPr>
        <p:txBody>
          <a:bodyPr/>
          <a:lstStyle/>
          <a:p>
            <a:r>
              <a:rPr lang="ru-RU" sz="3200" dirty="0" smtClean="0"/>
              <a:t>Основные группы учетной музейной документации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34" y="1285663"/>
            <a:ext cx="12017873" cy="56511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 smtClean="0"/>
              <a:t>Научно-учетная документация:</a:t>
            </a:r>
          </a:p>
          <a:p>
            <a:pPr marL="0" indent="0">
              <a:buNone/>
            </a:pPr>
            <a:endParaRPr lang="ru-RU" u="sng" dirty="0" smtClean="0"/>
          </a:p>
          <a:p>
            <a:r>
              <a:rPr lang="ru-RU" dirty="0" smtClean="0"/>
              <a:t>Акты приема –сдачи документа.</a:t>
            </a:r>
          </a:p>
          <a:p>
            <a:r>
              <a:rPr lang="ru-RU" dirty="0" smtClean="0"/>
              <a:t>Книга учета основного фонда.</a:t>
            </a:r>
          </a:p>
          <a:p>
            <a:r>
              <a:rPr lang="ru-RU" dirty="0" smtClean="0"/>
              <a:t>Книга учета научно-вспомогательного фонда.</a:t>
            </a:r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r>
              <a:rPr lang="ru-RU" u="sng" dirty="0" smtClean="0"/>
              <a:t>Основные виды вспомогательных картотек:</a:t>
            </a:r>
          </a:p>
          <a:p>
            <a:pPr marL="0" indent="0">
              <a:buNone/>
            </a:pPr>
            <a:endParaRPr lang="ru-RU" u="sng" dirty="0" smtClean="0"/>
          </a:p>
          <a:p>
            <a:r>
              <a:rPr lang="ru-RU" dirty="0" smtClean="0"/>
              <a:t>инвентарные </a:t>
            </a:r>
            <a:r>
              <a:rPr lang="ru-RU" dirty="0"/>
              <a:t>(с основными сведениями, соответствующими инвентарной книге, с указанием шифров и места хранения).</a:t>
            </a:r>
          </a:p>
          <a:p>
            <a:r>
              <a:rPr lang="ru-RU" dirty="0" smtClean="0"/>
              <a:t>тематические </a:t>
            </a:r>
            <a:r>
              <a:rPr lang="ru-RU" dirty="0"/>
              <a:t>(по тематике коллекций). </a:t>
            </a:r>
          </a:p>
          <a:p>
            <a:r>
              <a:rPr lang="ru-RU" dirty="0" smtClean="0"/>
              <a:t>именные </a:t>
            </a:r>
            <a:r>
              <a:rPr lang="ru-RU" dirty="0"/>
              <a:t>(с характеристиками конкретных лиц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smtClean="0"/>
              <a:t>хронологические </a:t>
            </a:r>
            <a:r>
              <a:rPr lang="ru-RU" dirty="0"/>
              <a:t>(по хронологии событий). </a:t>
            </a:r>
          </a:p>
          <a:p>
            <a:r>
              <a:rPr lang="ru-RU" dirty="0" smtClean="0"/>
              <a:t>географические </a:t>
            </a:r>
            <a:r>
              <a:rPr lang="ru-RU" dirty="0"/>
              <a:t>(с географическими названиями).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6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658062"/>
              </p:ext>
            </p:extLst>
          </p:nvPr>
        </p:nvGraphicFramePr>
        <p:xfrm>
          <a:off x="1650124" y="1495632"/>
          <a:ext cx="7877165" cy="4569431"/>
        </p:xfrm>
        <a:graphic>
          <a:graphicData uri="http://schemas.openxmlformats.org/drawingml/2006/table">
            <a:tbl>
              <a:tblPr firstRow="1" firstCol="1" bandRow="1"/>
              <a:tblGrid>
                <a:gridCol w="7877165"/>
              </a:tblGrid>
              <a:tr h="4546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Лицевая сторона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Даты жизни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Анкетные данные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 местожительства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Источники и библиография (название книг, стаей и пр. с публикациями данного человека или о нем)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0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Оборотная сторона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предметов, документов данного лица, хранящиеся в музее, шифры музейных предметов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5315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1682" y="6106509"/>
            <a:ext cx="654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</a:t>
            </a:r>
            <a:r>
              <a:rPr lang="en-US" dirty="0"/>
              <a:t> </a:t>
            </a:r>
            <a:r>
              <a:rPr lang="ru-RU" dirty="0" smtClean="0"/>
              <a:t>именной карточки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5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836" y="613001"/>
            <a:ext cx="8946541" cy="4195481"/>
          </a:xfrm>
        </p:spPr>
        <p:txBody>
          <a:bodyPr>
            <a:normAutofit/>
          </a:bodyPr>
          <a:lstStyle/>
          <a:p>
            <a:r>
              <a:rPr lang="ru-RU" sz="3200" dirty="0"/>
              <a:t>Инвентарная карточка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13" y="1643747"/>
            <a:ext cx="7832664" cy="38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505" y="36075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музейного учета: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/>
              <a:t>обеспечение сохранности самого предмета;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обеспечение </a:t>
            </a:r>
            <a:r>
              <a:rPr lang="ru-RU" sz="2400" dirty="0"/>
              <a:t>сохранности сведений, имеющихся о </a:t>
            </a:r>
            <a:r>
              <a:rPr lang="ru-RU" sz="2400" dirty="0" smtClean="0"/>
              <a:t>предмете.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483" y="2531417"/>
            <a:ext cx="7985234" cy="41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214" y="126897"/>
            <a:ext cx="9404723" cy="1400530"/>
          </a:xfrm>
        </p:spPr>
        <p:txBody>
          <a:bodyPr/>
          <a:lstStyle/>
          <a:p>
            <a:r>
              <a:rPr lang="ru-RU" sz="2800" dirty="0" smtClean="0"/>
              <a:t>Инвентарная книга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780" y="1019503"/>
            <a:ext cx="11729544" cy="5696607"/>
          </a:xfrm>
        </p:spPr>
        <p:txBody>
          <a:bodyPr numCol="1"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Основным документом учета и охраны музейных предметов является </a:t>
            </a:r>
            <a:r>
              <a:rPr lang="ru-RU" b="1" dirty="0"/>
              <a:t>Книга учета основного фонда (инвентарная книга). </a:t>
            </a: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u="sng" dirty="0" smtClean="0"/>
              <a:t>Заполняется </a:t>
            </a:r>
            <a:r>
              <a:rPr lang="ru-RU" u="sng" dirty="0"/>
              <a:t>в виде таблицы, в которую вносятся следующие данные: </a:t>
            </a:r>
          </a:p>
          <a:p>
            <a:r>
              <a:rPr lang="ru-RU" b="1" dirty="0"/>
              <a:t>1. Номер по порядку.</a:t>
            </a:r>
          </a:p>
          <a:p>
            <a:r>
              <a:rPr lang="ru-RU" b="1" dirty="0" smtClean="0"/>
              <a:t>2</a:t>
            </a:r>
            <a:r>
              <a:rPr lang="ru-RU" b="1" dirty="0"/>
              <a:t>. Дата записи.</a:t>
            </a:r>
          </a:p>
          <a:p>
            <a:r>
              <a:rPr lang="ru-RU" b="1" dirty="0" smtClean="0"/>
              <a:t>3</a:t>
            </a:r>
            <a:r>
              <a:rPr lang="ru-RU" b="1" dirty="0"/>
              <a:t>. Время, источник и способ поступления.</a:t>
            </a:r>
          </a:p>
          <a:p>
            <a:r>
              <a:rPr lang="ru-RU" b="1" dirty="0" smtClean="0"/>
              <a:t>4</a:t>
            </a:r>
            <a:r>
              <a:rPr lang="ru-RU" b="1" dirty="0"/>
              <a:t>. Наименование и краткое описание предмета </a:t>
            </a:r>
            <a:r>
              <a:rPr lang="ru-RU" dirty="0"/>
              <a:t>(автор, дата, </a:t>
            </a:r>
            <a:r>
              <a:rPr lang="ru-RU" dirty="0" smtClean="0"/>
              <a:t>место происхождения</a:t>
            </a:r>
            <a:r>
              <a:rPr lang="ru-RU" dirty="0"/>
              <a:t>, подписи).</a:t>
            </a:r>
            <a:br>
              <a:rPr lang="ru-RU" dirty="0"/>
            </a:br>
            <a:r>
              <a:rPr lang="ru-RU" dirty="0"/>
              <a:t>Наименование предмета начинается с главного предметного слова. Описание портретных фотографий начинается с фамилии и </a:t>
            </a:r>
            <a:r>
              <a:rPr lang="ru-RU" dirty="0" smtClean="0"/>
              <a:t>инициалов заснятого </a:t>
            </a:r>
            <a:r>
              <a:rPr lang="ru-RU" dirty="0"/>
              <a:t>лица; указывается место и время сделанного снимка (если известно</a:t>
            </a:r>
            <a:r>
              <a:rPr lang="ru-RU" dirty="0" smtClean="0"/>
              <a:t>); тип портрета, описание </a:t>
            </a:r>
            <a:r>
              <a:rPr lang="ru-RU" dirty="0"/>
              <a:t>фотографии </a:t>
            </a:r>
            <a:r>
              <a:rPr lang="ru-RU" dirty="0" smtClean="0"/>
              <a:t>с групповым </a:t>
            </a:r>
            <a:r>
              <a:rPr lang="ru-RU" dirty="0"/>
              <a:t>изображением включает название группы, поименное </a:t>
            </a:r>
            <a:r>
              <a:rPr lang="ru-RU" dirty="0" smtClean="0"/>
              <a:t>перечисление входящих </a:t>
            </a:r>
            <a:r>
              <a:rPr lang="ru-RU" dirty="0"/>
              <a:t>в нее лиц слева направо с указанием </a:t>
            </a:r>
            <a:r>
              <a:rPr lang="ru-RU" dirty="0" smtClean="0"/>
              <a:t>должности</a:t>
            </a:r>
            <a:endParaRPr lang="ru-RU" dirty="0"/>
          </a:p>
          <a:p>
            <a:r>
              <a:rPr lang="ru-RU" b="1" dirty="0"/>
              <a:t>5. Количество предметов.</a:t>
            </a:r>
          </a:p>
          <a:p>
            <a:r>
              <a:rPr lang="ru-RU" b="1" dirty="0" smtClean="0"/>
              <a:t>6</a:t>
            </a:r>
            <a:r>
              <a:rPr lang="ru-RU" b="1" dirty="0"/>
              <a:t>. Материал и техника изготовления предмета.</a:t>
            </a:r>
          </a:p>
          <a:p>
            <a:r>
              <a:rPr lang="ru-RU" b="1" dirty="0" smtClean="0"/>
              <a:t>7</a:t>
            </a:r>
            <a:r>
              <a:rPr lang="ru-RU" b="1" dirty="0"/>
              <a:t>. Размер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Размеры предмета указываются в сантиметрах (для графики </a:t>
            </a:r>
            <a:r>
              <a:rPr lang="ru-RU" dirty="0" smtClean="0"/>
              <a:t>–миллиметрах</a:t>
            </a:r>
            <a:r>
              <a:rPr lang="ru-RU" dirty="0"/>
              <a:t>) следующим образом: для прямоугольных предметов – высота </a:t>
            </a:r>
            <a:r>
              <a:rPr lang="ru-RU" dirty="0" smtClean="0"/>
              <a:t>и ширина</a:t>
            </a:r>
            <a:r>
              <a:rPr lang="ru-RU" dirty="0"/>
              <a:t>; для круглых и </a:t>
            </a:r>
            <a:r>
              <a:rPr lang="ru-RU" dirty="0" err="1"/>
              <a:t>эллипсообразных</a:t>
            </a:r>
            <a:r>
              <a:rPr lang="ru-RU" dirty="0"/>
              <a:t> – наибольший диаметр; для </a:t>
            </a:r>
            <a:r>
              <a:rPr lang="ru-RU" dirty="0" smtClean="0"/>
              <a:t>объемных – </a:t>
            </a:r>
            <a:r>
              <a:rPr lang="ru-RU" dirty="0"/>
              <a:t>три измерения: ширина, высота, глубина. Размеры кубков определяются </a:t>
            </a:r>
            <a:r>
              <a:rPr lang="ru-RU" dirty="0" smtClean="0"/>
              <a:t>их высотой </a:t>
            </a:r>
            <a:r>
              <a:rPr lang="ru-RU" dirty="0"/>
              <a:t>и наибольшим диаметром. Для произведения графики </a:t>
            </a:r>
            <a:r>
              <a:rPr lang="ru-RU" dirty="0" smtClean="0"/>
              <a:t>указывается двойной </a:t>
            </a:r>
            <a:r>
              <a:rPr lang="ru-RU" dirty="0"/>
              <a:t>размер – листа и изображения; для произведений живописи – </a:t>
            </a:r>
            <a:r>
              <a:rPr lang="ru-RU" dirty="0" smtClean="0"/>
              <a:t>размеры по </a:t>
            </a:r>
            <a:r>
              <a:rPr lang="ru-RU" dirty="0"/>
              <a:t>подрамнику или по доске. Для костюмов даются размеры ширины </a:t>
            </a:r>
            <a:r>
              <a:rPr lang="ru-RU" dirty="0" smtClean="0"/>
              <a:t>плеч объема </a:t>
            </a:r>
            <a:r>
              <a:rPr lang="ru-RU" dirty="0"/>
              <a:t>талии и длины. </a:t>
            </a:r>
          </a:p>
          <a:p>
            <a:endParaRPr lang="ru-RU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897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290" y="430924"/>
            <a:ext cx="11382703" cy="6579476"/>
          </a:xfrm>
        </p:spPr>
        <p:txBody>
          <a:bodyPr>
            <a:normAutofit/>
          </a:bodyPr>
          <a:lstStyle/>
          <a:p>
            <a:r>
              <a:rPr lang="ru-RU" b="1" dirty="0"/>
              <a:t>8. Сохранность предмета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/>
              <a:t>В этой графе фиксируются все имеющиеся дефекты: прорывы, </a:t>
            </a:r>
            <a:r>
              <a:rPr lang="ru-RU" dirty="0" smtClean="0"/>
              <a:t>трещины, сколы</a:t>
            </a:r>
            <a:r>
              <a:rPr lang="ru-RU" dirty="0"/>
              <a:t>, поломки, вздутия, осыпи красочного слоя, отсутствие каких-либо </a:t>
            </a:r>
            <a:r>
              <a:rPr lang="ru-RU" dirty="0" smtClean="0"/>
              <a:t>частей или </a:t>
            </a:r>
            <a:r>
              <a:rPr lang="ru-RU" dirty="0"/>
              <a:t>деталей предмета и т.п. Например, оторван правый угол; левый </a:t>
            </a:r>
            <a:r>
              <a:rPr lang="ru-RU" dirty="0" smtClean="0"/>
              <a:t>край покрыт </a:t>
            </a:r>
            <a:r>
              <a:rPr lang="ru-RU" dirty="0"/>
              <a:t>ржавчиной; текст на второй странице утрачен. При </a:t>
            </a:r>
            <a:r>
              <a:rPr lang="ru-RU" dirty="0" smtClean="0"/>
              <a:t>отсутствии дефектов </a:t>
            </a:r>
            <a:r>
              <a:rPr lang="ru-RU" dirty="0"/>
              <a:t>пишется «полная сохранность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b="1" dirty="0"/>
              <a:t>9. Место хранения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10. Номер </a:t>
            </a:r>
            <a:r>
              <a:rPr lang="ru-RU" b="1" dirty="0" err="1"/>
              <a:t>госучета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11. Примечания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/>
              <a:t>Могут быть сделаны оговорки об исправлениях в описаниях других граф,</a:t>
            </a:r>
          </a:p>
          <a:p>
            <a:pPr marL="0" indent="0">
              <a:buNone/>
            </a:pPr>
            <a:r>
              <a:rPr lang="ru-RU" dirty="0"/>
              <a:t>которые заверяются директором – «исправленному верить». Фиксируются</a:t>
            </a:r>
          </a:p>
          <a:p>
            <a:pPr marL="0" indent="0">
              <a:buNone/>
            </a:pPr>
            <a:r>
              <a:rPr lang="ru-RU" dirty="0"/>
              <a:t>сведения о выбывших предметах (переданных в другое учреждение или</a:t>
            </a:r>
          </a:p>
          <a:p>
            <a:pPr marL="0" indent="0">
              <a:buNone/>
            </a:pPr>
            <a:r>
              <a:rPr lang="ru-RU" dirty="0"/>
              <a:t>списанных).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76" y="0"/>
            <a:ext cx="5307724" cy="3465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70" y="168939"/>
            <a:ext cx="9404723" cy="1400530"/>
          </a:xfrm>
        </p:spPr>
        <p:txBody>
          <a:bodyPr/>
          <a:lstStyle/>
          <a:p>
            <a:r>
              <a:rPr lang="ru-RU" sz="3600" dirty="0" smtClean="0"/>
              <a:t>Инвентарная книга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8676" y="1355834"/>
            <a:ext cx="6411310" cy="5222341"/>
          </a:xfrm>
        </p:spPr>
        <p:txBody>
          <a:bodyPr>
            <a:normAutofit/>
          </a:bodyPr>
          <a:lstStyle/>
          <a:p>
            <a:r>
              <a:rPr lang="ru-RU" dirty="0"/>
              <a:t>Титульный лист </a:t>
            </a:r>
          </a:p>
          <a:p>
            <a:r>
              <a:rPr lang="ru-RU" dirty="0"/>
              <a:t>Прошнурована, пронумерована, скреплена печатью и подписью руководителя учреждения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Инвентарную книгу заносятся только подлинные предметы или имеющие значение подлинников.</a:t>
            </a:r>
          </a:p>
          <a:p>
            <a:r>
              <a:rPr lang="ru-RU" dirty="0"/>
              <a:t>Когда книга заполняется </a:t>
            </a:r>
            <a:r>
              <a:rPr lang="ru-RU" dirty="0" smtClean="0"/>
              <a:t>полностью</a:t>
            </a:r>
            <a:r>
              <a:rPr lang="ru-RU" dirty="0"/>
              <a:t>, в её конце вносится итоговая запись: «В настоящую инвентарную книгу внесено предметов (цифрами и прописью) с № по № 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472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186</TotalTime>
  <Words>639</Words>
  <Application>Microsoft Office PowerPoint</Application>
  <PresentationFormat>Широкоэкранный</PresentationFormat>
  <Paragraphs>75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Ион</vt:lpstr>
      <vt:lpstr>Учет и хранение фондов музея образовательной организации</vt:lpstr>
      <vt:lpstr>Презентация PowerPoint</vt:lpstr>
      <vt:lpstr>Основные группы учетной музейной документации</vt:lpstr>
      <vt:lpstr>Презентация PowerPoint</vt:lpstr>
      <vt:lpstr>Презентация PowerPoint</vt:lpstr>
      <vt:lpstr>Презентация PowerPoint</vt:lpstr>
      <vt:lpstr>Инвентарная книга</vt:lpstr>
      <vt:lpstr>Презентация PowerPoint</vt:lpstr>
      <vt:lpstr>Инвентарная книга</vt:lpstr>
      <vt:lpstr>Шифровка и маркировка музейных предметов</vt:lpstr>
      <vt:lpstr>Хранение музейных предметов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muzey 1</dc:creator>
  <cp:lastModifiedBy>muzey 1</cp:lastModifiedBy>
  <cp:revision>13</cp:revision>
  <dcterms:created xsi:type="dcterms:W3CDTF">2020-11-16T07:02:02Z</dcterms:created>
  <dcterms:modified xsi:type="dcterms:W3CDTF">2020-11-16T10:15:45Z</dcterms:modified>
</cp:coreProperties>
</file>