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5.xml" ContentType="application/vnd.openxmlformats-officedocument.them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6.xml" ContentType="application/vnd.openxmlformats-officedocument.them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7.xml" ContentType="application/vnd.openxmlformats-officedocument.them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8.xml" ContentType="application/vnd.openxmlformats-officedocument.them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9.xml" ContentType="application/vnd.openxmlformats-officedocument.them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0.xml" ContentType="application/vnd.openxmlformats-officedocument.them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11.xml" ContentType="application/vnd.openxmlformats-officedocument.them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12.xml" ContentType="application/vnd.openxmlformats-officedocument.theme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13.xml" ContentType="application/vnd.openxmlformats-officedocument.theme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14.xml" ContentType="application/vnd.openxmlformats-officedocument.them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15.xml" ContentType="application/vnd.openxmlformats-officedocument.theme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16.xml" ContentType="application/vnd.openxmlformats-officedocument.theme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17.xml" ContentType="application/vnd.openxmlformats-officedocument.theme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18.xml" ContentType="application/vnd.openxmlformats-officedocument.theme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19.xml" ContentType="application/vnd.openxmlformats-officedocument.theme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heme/theme20.xml" ContentType="application/vnd.openxmlformats-officedocument.theme+xml"/>
  <Override PartName="/ppt/tags/tag571.xml" ContentType="application/vnd.openxmlformats-officedocument.presentationml.tags+xml"/>
  <Override PartName="/ppt/notesSlides/notesSlide1.xml" ContentType="application/vnd.openxmlformats-officedocument.presentationml.notesSlide+xml"/>
  <Override PartName="/ppt/tags/tag572.xml" ContentType="application/vnd.openxmlformats-officedocument.presentationml.tags+xml"/>
  <Override PartName="/ppt/notesSlides/notesSlide2.xml" ContentType="application/vnd.openxmlformats-officedocument.presentationml.notesSlide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notesSlides/notesSlide3.xml" ContentType="application/vnd.openxmlformats-officedocument.presentationml.notesSlide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notesSlides/notesSlide4.xml" ContentType="application/vnd.openxmlformats-officedocument.presentationml.notesSlide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notesSlides/notesSlide5.xml" ContentType="application/vnd.openxmlformats-officedocument.presentationml.notesSlide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notesSlides/notesSlide6.xml" ContentType="application/vnd.openxmlformats-officedocument.presentationml.notesSlide+xml"/>
  <Override PartName="/ppt/tags/tag583.xml" ContentType="application/vnd.openxmlformats-officedocument.presentationml.tags+xml"/>
  <Override PartName="/ppt/notesSlides/notesSlide7.xml" ContentType="application/vnd.openxmlformats-officedocument.presentationml.notesSlide+xml"/>
  <Override PartName="/ppt/tags/tag584.xml" ContentType="application/vnd.openxmlformats-officedocument.presentationml.tags+xml"/>
  <Override PartName="/ppt/notesSlides/notesSlide8.xml" ContentType="application/vnd.openxmlformats-officedocument.presentationml.notesSlide+xml"/>
  <Override PartName="/ppt/tags/tag585.xml" ContentType="application/vnd.openxmlformats-officedocument.presentationml.tags+xml"/>
  <Override PartName="/ppt/notesSlides/notesSlide9.xml" ContentType="application/vnd.openxmlformats-officedocument.presentationml.notesSlide+xml"/>
  <Override PartName="/ppt/tags/tag586.xml" ContentType="application/vnd.openxmlformats-officedocument.presentationml.tags+xml"/>
  <Override PartName="/ppt/notesSlides/notesSlide10.xml" ContentType="application/vnd.openxmlformats-officedocument.presentationml.notesSlide+xml"/>
  <Override PartName="/ppt/tags/tag587.xml" ContentType="application/vnd.openxmlformats-officedocument.presentationml.tags+xml"/>
  <Override PartName="/ppt/notesSlides/notesSlide11.xml" ContentType="application/vnd.openxmlformats-officedocument.presentationml.notesSlide+xml"/>
  <Override PartName="/ppt/tags/tag588.xml" ContentType="application/vnd.openxmlformats-officedocument.presentationml.tags+xml"/>
  <Override PartName="/ppt/notesSlides/notesSlide12.xml" ContentType="application/vnd.openxmlformats-officedocument.presentationml.notesSlide+xml"/>
  <Override PartName="/ppt/tags/tag589.xml" ContentType="application/vnd.openxmlformats-officedocument.presentationml.tags+xml"/>
  <Override PartName="/ppt/notesSlides/notesSlide13.xml" ContentType="application/vnd.openxmlformats-officedocument.presentationml.notesSlide+xml"/>
  <Override PartName="/ppt/tags/tag590.xml" ContentType="application/vnd.openxmlformats-officedocument.presentationml.tags+xml"/>
  <Override PartName="/ppt/notesSlides/notesSlide14.xml" ContentType="application/vnd.openxmlformats-officedocument.presentationml.notesSlide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notesSlides/notesSlide15.xml" ContentType="application/vnd.openxmlformats-officedocument.presentationml.notesSlide+xml"/>
  <Override PartName="/ppt/tags/tag598.xml" ContentType="application/vnd.openxmlformats-officedocument.presentationml.tags+xml"/>
  <Override PartName="/ppt/notesSlides/notesSlide16.xml" ContentType="application/vnd.openxmlformats-officedocument.presentationml.notesSlide+xml"/>
  <Override PartName="/ppt/tags/tag599.xml" ContentType="application/vnd.openxmlformats-officedocument.presentationml.tags+xml"/>
  <Override PartName="/ppt/notesSlides/notesSlide17.xml" ContentType="application/vnd.openxmlformats-officedocument.presentationml.notesSlide+xml"/>
  <Override PartName="/ppt/tags/tag600.xml" ContentType="application/vnd.openxmlformats-officedocument.presentationml.tags+xml"/>
  <Override PartName="/ppt/notesSlides/notesSlide18.xml" ContentType="application/vnd.openxmlformats-officedocument.presentationml.notesSlide+xml"/>
  <Override PartName="/ppt/tags/tag601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04.xml" ContentType="application/vnd.openxmlformats-officedocument.presentationml.tags+xml"/>
  <Override PartName="/ppt/notesSlides/notesSlide21.xml" ContentType="application/vnd.openxmlformats-officedocument.presentationml.notesSlide+xml"/>
  <Override PartName="/ppt/tags/tag605.xml" ContentType="application/vnd.openxmlformats-officedocument.presentationml.tags+xml"/>
  <Override PartName="/ppt/notesSlides/notesSlide22.xml" ContentType="application/vnd.openxmlformats-officedocument.presentationml.notesSlide+xml"/>
  <Override PartName="/ppt/tags/tag606.xml" ContentType="application/vnd.openxmlformats-officedocument.presentationml.tags+xml"/>
  <Override PartName="/ppt/notesSlides/notesSlide23.xml" ContentType="application/vnd.openxmlformats-officedocument.presentationml.notesSlide+xml"/>
  <Override PartName="/ppt/tags/tag607.xml" ContentType="application/vnd.openxmlformats-officedocument.presentationml.tags+xml"/>
  <Override PartName="/ppt/notesSlides/notesSlide24.xml" ContentType="application/vnd.openxmlformats-officedocument.presentationml.notesSlide+xml"/>
  <Override PartName="/ppt/tags/tag608.xml" ContentType="application/vnd.openxmlformats-officedocument.presentationml.tags+xml"/>
  <Override PartName="/ppt/notesSlides/notesSlide25.xml" ContentType="application/vnd.openxmlformats-officedocument.presentationml.notesSlide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notesSlides/notesSlide26.xml" ContentType="application/vnd.openxmlformats-officedocument.presentationml.notesSlide+xml"/>
  <Override PartName="/ppt/tags/tag611.xml" ContentType="application/vnd.openxmlformats-officedocument.presentationml.tags+xml"/>
  <Override PartName="/ppt/notesSlides/notesSlide27.xml" ContentType="application/vnd.openxmlformats-officedocument.presentationml.notesSlide+xml"/>
  <Override PartName="/ppt/tags/tag612.xml" ContentType="application/vnd.openxmlformats-officedocument.presentationml.tags+xml"/>
  <Override PartName="/ppt/notesSlides/notesSlide28.xml" ContentType="application/vnd.openxmlformats-officedocument.presentationml.notesSlide+xml"/>
  <Override PartName="/ppt/tags/tag613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  <p:sldMasterId id="2147483722" r:id="rId4"/>
    <p:sldMasterId id="2147483753" r:id="rId5"/>
    <p:sldMasterId id="2147483784" r:id="rId6"/>
    <p:sldMasterId id="2147483816" r:id="rId7"/>
    <p:sldMasterId id="2147483847" r:id="rId8"/>
    <p:sldMasterId id="2147483878" r:id="rId9"/>
    <p:sldMasterId id="2147483909" r:id="rId10"/>
    <p:sldMasterId id="2147483940" r:id="rId11"/>
    <p:sldMasterId id="2147483971" r:id="rId12"/>
    <p:sldMasterId id="2147484002" r:id="rId13"/>
    <p:sldMasterId id="2147484033" r:id="rId14"/>
    <p:sldMasterId id="2147484064" r:id="rId15"/>
    <p:sldMasterId id="2147484095" r:id="rId16"/>
    <p:sldMasterId id="2147484126" r:id="rId17"/>
    <p:sldMasterId id="2147484161" r:id="rId18"/>
    <p:sldMasterId id="2147484192" r:id="rId19"/>
  </p:sldMasterIdLst>
  <p:notesMasterIdLst>
    <p:notesMasterId r:id="rId73"/>
  </p:notesMasterIdLst>
  <p:sldIdLst>
    <p:sldId id="258" r:id="rId20"/>
    <p:sldId id="260" r:id="rId21"/>
    <p:sldId id="262" r:id="rId22"/>
    <p:sldId id="264" r:id="rId23"/>
    <p:sldId id="266" r:id="rId24"/>
    <p:sldId id="269" r:id="rId25"/>
    <p:sldId id="272" r:id="rId26"/>
    <p:sldId id="274" r:id="rId27"/>
    <p:sldId id="276" r:id="rId28"/>
    <p:sldId id="278" r:id="rId29"/>
    <p:sldId id="256" r:id="rId30"/>
    <p:sldId id="281" r:id="rId31"/>
    <p:sldId id="284" r:id="rId32"/>
    <p:sldId id="286" r:id="rId33"/>
    <p:sldId id="282" r:id="rId34"/>
    <p:sldId id="287" r:id="rId35"/>
    <p:sldId id="290" r:id="rId36"/>
    <p:sldId id="288" r:id="rId37"/>
    <p:sldId id="291" r:id="rId38"/>
    <p:sldId id="294" r:id="rId39"/>
    <p:sldId id="297" r:id="rId40"/>
    <p:sldId id="298" r:id="rId41"/>
    <p:sldId id="300" r:id="rId42"/>
    <p:sldId id="301" r:id="rId43"/>
    <p:sldId id="306" r:id="rId44"/>
    <p:sldId id="309" r:id="rId45"/>
    <p:sldId id="311" r:id="rId46"/>
    <p:sldId id="312" r:id="rId47"/>
    <p:sldId id="303" r:id="rId48"/>
    <p:sldId id="304" r:id="rId49"/>
    <p:sldId id="305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BD05C-5909-4DD7-B87C-79AD5F3D829A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214097-82BF-480D-A3B2-9E10F90CF28F}">
      <dgm:prSet phldrT="[Текст]"/>
      <dgm:spPr/>
      <dgm:t>
        <a:bodyPr/>
        <a:lstStyle/>
        <a:p>
          <a:r>
            <a:rPr lang="ru-RU" dirty="0"/>
            <a:t>Музейные предметы</a:t>
          </a:r>
        </a:p>
      </dgm:t>
    </dgm:pt>
    <dgm:pt modelId="{5D449DDF-F09C-4D73-BDAC-068C06B8A9E4}" type="parTrans" cxnId="{288413A6-8CBC-4612-8AF7-1CC7E92F9F6F}">
      <dgm:prSet/>
      <dgm:spPr/>
      <dgm:t>
        <a:bodyPr/>
        <a:lstStyle/>
        <a:p>
          <a:endParaRPr lang="ru-RU"/>
        </a:p>
      </dgm:t>
    </dgm:pt>
    <dgm:pt modelId="{FFAFA5C4-14B3-430E-B22A-8D107E56FD20}" type="sibTrans" cxnId="{288413A6-8CBC-4612-8AF7-1CC7E92F9F6F}">
      <dgm:prSet/>
      <dgm:spPr/>
      <dgm:t>
        <a:bodyPr/>
        <a:lstStyle/>
        <a:p>
          <a:endParaRPr lang="ru-RU"/>
        </a:p>
      </dgm:t>
    </dgm:pt>
    <dgm:pt modelId="{87CBD637-B68B-402E-805B-4588BC08249E}">
      <dgm:prSet phldrT="[Текст]"/>
      <dgm:spPr/>
      <dgm:t>
        <a:bodyPr/>
        <a:lstStyle/>
        <a:p>
          <a:r>
            <a:rPr lang="ru-RU" dirty="0"/>
            <a:t>вещественные</a:t>
          </a:r>
        </a:p>
      </dgm:t>
    </dgm:pt>
    <dgm:pt modelId="{4FED6510-0D83-481C-B64E-ADC4A49F946E}" type="parTrans" cxnId="{3EE7392E-5F6C-4A6A-8913-5F8338349FA1}">
      <dgm:prSet/>
      <dgm:spPr/>
      <dgm:t>
        <a:bodyPr/>
        <a:lstStyle/>
        <a:p>
          <a:endParaRPr lang="ru-RU"/>
        </a:p>
      </dgm:t>
    </dgm:pt>
    <dgm:pt modelId="{98289A7B-A2BA-47DF-A428-D88B9E030B53}" type="sibTrans" cxnId="{3EE7392E-5F6C-4A6A-8913-5F8338349FA1}">
      <dgm:prSet/>
      <dgm:spPr/>
      <dgm:t>
        <a:bodyPr/>
        <a:lstStyle/>
        <a:p>
          <a:endParaRPr lang="ru-RU"/>
        </a:p>
      </dgm:t>
    </dgm:pt>
    <dgm:pt modelId="{C09319E8-7A03-4262-A553-B037933CA4D4}">
      <dgm:prSet phldrT="[Текст]"/>
      <dgm:spPr/>
      <dgm:t>
        <a:bodyPr/>
        <a:lstStyle/>
        <a:p>
          <a:r>
            <a:rPr lang="ru-RU" dirty="0"/>
            <a:t>письменные</a:t>
          </a:r>
        </a:p>
      </dgm:t>
    </dgm:pt>
    <dgm:pt modelId="{0433D40E-3609-488F-A395-6A456D1D8DC0}" type="parTrans" cxnId="{21CE88EA-7137-4A1E-8BCE-3E2C1EFDF09A}">
      <dgm:prSet/>
      <dgm:spPr/>
      <dgm:t>
        <a:bodyPr/>
        <a:lstStyle/>
        <a:p>
          <a:endParaRPr lang="ru-RU"/>
        </a:p>
      </dgm:t>
    </dgm:pt>
    <dgm:pt modelId="{F05312C8-AE30-428E-8C61-0F84BDE28433}" type="sibTrans" cxnId="{21CE88EA-7137-4A1E-8BCE-3E2C1EFDF09A}">
      <dgm:prSet/>
      <dgm:spPr/>
      <dgm:t>
        <a:bodyPr/>
        <a:lstStyle/>
        <a:p>
          <a:endParaRPr lang="ru-RU"/>
        </a:p>
      </dgm:t>
    </dgm:pt>
    <dgm:pt modelId="{21E5226B-5CAA-470C-9194-81FFDB0E32EF}">
      <dgm:prSet phldrT="[Текст]"/>
      <dgm:spPr/>
      <dgm:t>
        <a:bodyPr/>
        <a:lstStyle/>
        <a:p>
          <a:r>
            <a:rPr lang="ru-RU" dirty="0"/>
            <a:t>изобразительные</a:t>
          </a:r>
        </a:p>
      </dgm:t>
    </dgm:pt>
    <dgm:pt modelId="{E0467CE9-F637-4D73-BF63-D2993AA05211}" type="parTrans" cxnId="{EE124D76-5AF0-4592-BEC2-B4EFB2E5EDE4}">
      <dgm:prSet/>
      <dgm:spPr/>
      <dgm:t>
        <a:bodyPr/>
        <a:lstStyle/>
        <a:p>
          <a:endParaRPr lang="ru-RU"/>
        </a:p>
      </dgm:t>
    </dgm:pt>
    <dgm:pt modelId="{8B451DA1-DDB7-4E6C-912E-63D2D1CE8F52}" type="sibTrans" cxnId="{EE124D76-5AF0-4592-BEC2-B4EFB2E5EDE4}">
      <dgm:prSet/>
      <dgm:spPr/>
      <dgm:t>
        <a:bodyPr/>
        <a:lstStyle/>
        <a:p>
          <a:endParaRPr lang="ru-RU"/>
        </a:p>
      </dgm:t>
    </dgm:pt>
    <dgm:pt modelId="{AC3CB930-7E5C-4ED7-BF40-BAFA0AAF4BC8}">
      <dgm:prSet phldrT="[Текст]"/>
      <dgm:spPr/>
      <dgm:t>
        <a:bodyPr/>
        <a:lstStyle/>
        <a:p>
          <a:r>
            <a:rPr lang="ru-RU" dirty="0" err="1"/>
            <a:t>фонозаписи</a:t>
          </a:r>
          <a:r>
            <a:rPr lang="ru-RU" dirty="0"/>
            <a:t>/</a:t>
          </a:r>
          <a:r>
            <a:rPr lang="ru-RU" dirty="0" err="1"/>
            <a:t>медиа</a:t>
          </a:r>
          <a:endParaRPr lang="ru-RU" dirty="0"/>
        </a:p>
      </dgm:t>
    </dgm:pt>
    <dgm:pt modelId="{2DF34589-6069-44BE-8289-4D52929B8C5C}" type="parTrans" cxnId="{4A6D4C6B-D185-4AA6-A9BD-B40037DA8205}">
      <dgm:prSet/>
      <dgm:spPr/>
      <dgm:t>
        <a:bodyPr/>
        <a:lstStyle/>
        <a:p>
          <a:endParaRPr lang="ru-RU"/>
        </a:p>
      </dgm:t>
    </dgm:pt>
    <dgm:pt modelId="{47FF5AA4-0470-47C6-8854-2B225622B3EA}" type="sibTrans" cxnId="{4A6D4C6B-D185-4AA6-A9BD-B40037DA8205}">
      <dgm:prSet/>
      <dgm:spPr/>
      <dgm:t>
        <a:bodyPr/>
        <a:lstStyle/>
        <a:p>
          <a:endParaRPr lang="ru-RU"/>
        </a:p>
      </dgm:t>
    </dgm:pt>
    <dgm:pt modelId="{C5039FAC-872B-4B55-9580-CA51FE600B92}" type="pres">
      <dgm:prSet presAssocID="{AEBBD05C-5909-4DD7-B87C-79AD5F3D829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53D7B8-A777-46D7-8777-74AD867C0AB5}" type="pres">
      <dgm:prSet presAssocID="{AEBBD05C-5909-4DD7-B87C-79AD5F3D829A}" presName="matrix" presStyleCnt="0"/>
      <dgm:spPr/>
    </dgm:pt>
    <dgm:pt modelId="{A0ECBB2F-0CFF-4B84-9B18-8C3AAAB7ECAF}" type="pres">
      <dgm:prSet presAssocID="{AEBBD05C-5909-4DD7-B87C-79AD5F3D829A}" presName="tile1" presStyleLbl="node1" presStyleIdx="0" presStyleCnt="4"/>
      <dgm:spPr/>
      <dgm:t>
        <a:bodyPr/>
        <a:lstStyle/>
        <a:p>
          <a:endParaRPr lang="ru-RU"/>
        </a:p>
      </dgm:t>
    </dgm:pt>
    <dgm:pt modelId="{FF33044E-730A-474B-A8B2-52983DEC9BE7}" type="pres">
      <dgm:prSet presAssocID="{AEBBD05C-5909-4DD7-B87C-79AD5F3D829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92E0E-41FF-422A-8DB0-E6F8F11B43E9}" type="pres">
      <dgm:prSet presAssocID="{AEBBD05C-5909-4DD7-B87C-79AD5F3D829A}" presName="tile2" presStyleLbl="node1" presStyleIdx="1" presStyleCnt="4"/>
      <dgm:spPr/>
      <dgm:t>
        <a:bodyPr/>
        <a:lstStyle/>
        <a:p>
          <a:endParaRPr lang="ru-RU"/>
        </a:p>
      </dgm:t>
    </dgm:pt>
    <dgm:pt modelId="{27C94135-F80C-4612-A5C4-9B84A472B670}" type="pres">
      <dgm:prSet presAssocID="{AEBBD05C-5909-4DD7-B87C-79AD5F3D829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7D674-AB2E-4E73-B850-0ED721ACEC5D}" type="pres">
      <dgm:prSet presAssocID="{AEBBD05C-5909-4DD7-B87C-79AD5F3D829A}" presName="tile3" presStyleLbl="node1" presStyleIdx="2" presStyleCnt="4"/>
      <dgm:spPr/>
      <dgm:t>
        <a:bodyPr/>
        <a:lstStyle/>
        <a:p>
          <a:endParaRPr lang="ru-RU"/>
        </a:p>
      </dgm:t>
    </dgm:pt>
    <dgm:pt modelId="{09FA9D9C-55D1-484B-BC08-678F03E70A6C}" type="pres">
      <dgm:prSet presAssocID="{AEBBD05C-5909-4DD7-B87C-79AD5F3D829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E65D0-AA8F-4107-963A-4BE3DB975BA8}" type="pres">
      <dgm:prSet presAssocID="{AEBBD05C-5909-4DD7-B87C-79AD5F3D829A}" presName="tile4" presStyleLbl="node1" presStyleIdx="3" presStyleCnt="4"/>
      <dgm:spPr/>
      <dgm:t>
        <a:bodyPr/>
        <a:lstStyle/>
        <a:p>
          <a:endParaRPr lang="ru-RU"/>
        </a:p>
      </dgm:t>
    </dgm:pt>
    <dgm:pt modelId="{FFD7F47E-D362-424C-974C-E54CE91FC2C7}" type="pres">
      <dgm:prSet presAssocID="{AEBBD05C-5909-4DD7-B87C-79AD5F3D829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C5077-BA25-425F-B01F-651B1FB3988A}" type="pres">
      <dgm:prSet presAssocID="{AEBBD05C-5909-4DD7-B87C-79AD5F3D829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1CE88EA-7137-4A1E-8BCE-3E2C1EFDF09A}" srcId="{B4214097-82BF-480D-A3B2-9E10F90CF28F}" destId="{C09319E8-7A03-4262-A553-B037933CA4D4}" srcOrd="1" destOrd="0" parTransId="{0433D40E-3609-488F-A395-6A456D1D8DC0}" sibTransId="{F05312C8-AE30-428E-8C61-0F84BDE28433}"/>
    <dgm:cxn modelId="{9E9D995A-EC6C-4B87-8234-01E1871B0480}" type="presOf" srcId="{21E5226B-5CAA-470C-9194-81FFDB0E32EF}" destId="{09FA9D9C-55D1-484B-BC08-678F03E70A6C}" srcOrd="1" destOrd="0" presId="urn:microsoft.com/office/officeart/2005/8/layout/matrix1"/>
    <dgm:cxn modelId="{4480F363-D887-4234-B468-4367749B7268}" type="presOf" srcId="{B4214097-82BF-480D-A3B2-9E10F90CF28F}" destId="{FF9C5077-BA25-425F-B01F-651B1FB3988A}" srcOrd="0" destOrd="0" presId="urn:microsoft.com/office/officeart/2005/8/layout/matrix1"/>
    <dgm:cxn modelId="{7D935524-32E6-4CFF-9D0B-9B8622F1915C}" type="presOf" srcId="{AEBBD05C-5909-4DD7-B87C-79AD5F3D829A}" destId="{C5039FAC-872B-4B55-9580-CA51FE600B92}" srcOrd="0" destOrd="0" presId="urn:microsoft.com/office/officeart/2005/8/layout/matrix1"/>
    <dgm:cxn modelId="{4A6D4C6B-D185-4AA6-A9BD-B40037DA8205}" srcId="{B4214097-82BF-480D-A3B2-9E10F90CF28F}" destId="{AC3CB930-7E5C-4ED7-BF40-BAFA0AAF4BC8}" srcOrd="3" destOrd="0" parTransId="{2DF34589-6069-44BE-8289-4D52929B8C5C}" sibTransId="{47FF5AA4-0470-47C6-8854-2B225622B3EA}"/>
    <dgm:cxn modelId="{3EE7392E-5F6C-4A6A-8913-5F8338349FA1}" srcId="{B4214097-82BF-480D-A3B2-9E10F90CF28F}" destId="{87CBD637-B68B-402E-805B-4588BC08249E}" srcOrd="0" destOrd="0" parTransId="{4FED6510-0D83-481C-B64E-ADC4A49F946E}" sibTransId="{98289A7B-A2BA-47DF-A428-D88B9E030B53}"/>
    <dgm:cxn modelId="{D254C11D-B20B-471A-85A2-3C8D3521AD44}" type="presOf" srcId="{21E5226B-5CAA-470C-9194-81FFDB0E32EF}" destId="{2AD7D674-AB2E-4E73-B850-0ED721ACEC5D}" srcOrd="0" destOrd="0" presId="urn:microsoft.com/office/officeart/2005/8/layout/matrix1"/>
    <dgm:cxn modelId="{7C89B7E5-655B-43BD-B269-0CFFEE49A230}" type="presOf" srcId="{C09319E8-7A03-4262-A553-B037933CA4D4}" destId="{51592E0E-41FF-422A-8DB0-E6F8F11B43E9}" srcOrd="0" destOrd="0" presId="urn:microsoft.com/office/officeart/2005/8/layout/matrix1"/>
    <dgm:cxn modelId="{B2F8670F-3979-418B-B709-21D812546548}" type="presOf" srcId="{C09319E8-7A03-4262-A553-B037933CA4D4}" destId="{27C94135-F80C-4612-A5C4-9B84A472B670}" srcOrd="1" destOrd="0" presId="urn:microsoft.com/office/officeart/2005/8/layout/matrix1"/>
    <dgm:cxn modelId="{EE124D76-5AF0-4592-BEC2-B4EFB2E5EDE4}" srcId="{B4214097-82BF-480D-A3B2-9E10F90CF28F}" destId="{21E5226B-5CAA-470C-9194-81FFDB0E32EF}" srcOrd="2" destOrd="0" parTransId="{E0467CE9-F637-4D73-BF63-D2993AA05211}" sibTransId="{8B451DA1-DDB7-4E6C-912E-63D2D1CE8F52}"/>
    <dgm:cxn modelId="{C5E5D6D4-0629-480E-9CC2-E11952C74DDA}" type="presOf" srcId="{87CBD637-B68B-402E-805B-4588BC08249E}" destId="{A0ECBB2F-0CFF-4B84-9B18-8C3AAAB7ECAF}" srcOrd="0" destOrd="0" presId="urn:microsoft.com/office/officeart/2005/8/layout/matrix1"/>
    <dgm:cxn modelId="{C68B0CB2-7B9E-4B44-B3F5-BAA279F421E8}" type="presOf" srcId="{87CBD637-B68B-402E-805B-4588BC08249E}" destId="{FF33044E-730A-474B-A8B2-52983DEC9BE7}" srcOrd="1" destOrd="0" presId="urn:microsoft.com/office/officeart/2005/8/layout/matrix1"/>
    <dgm:cxn modelId="{3D6BBE80-FE9A-4930-94DC-85F56894C6AA}" type="presOf" srcId="{AC3CB930-7E5C-4ED7-BF40-BAFA0AAF4BC8}" destId="{BC1E65D0-AA8F-4107-963A-4BE3DB975BA8}" srcOrd="0" destOrd="0" presId="urn:microsoft.com/office/officeart/2005/8/layout/matrix1"/>
    <dgm:cxn modelId="{288413A6-8CBC-4612-8AF7-1CC7E92F9F6F}" srcId="{AEBBD05C-5909-4DD7-B87C-79AD5F3D829A}" destId="{B4214097-82BF-480D-A3B2-9E10F90CF28F}" srcOrd="0" destOrd="0" parTransId="{5D449DDF-F09C-4D73-BDAC-068C06B8A9E4}" sibTransId="{FFAFA5C4-14B3-430E-B22A-8D107E56FD20}"/>
    <dgm:cxn modelId="{4AB5F50C-4D9A-49BA-9CAB-2C06D74E2C3D}" type="presOf" srcId="{AC3CB930-7E5C-4ED7-BF40-BAFA0AAF4BC8}" destId="{FFD7F47E-D362-424C-974C-E54CE91FC2C7}" srcOrd="1" destOrd="0" presId="urn:microsoft.com/office/officeart/2005/8/layout/matrix1"/>
    <dgm:cxn modelId="{47300CAA-7AD8-48F4-925B-D9A93F81B5BB}" type="presParOf" srcId="{C5039FAC-872B-4B55-9580-CA51FE600B92}" destId="{4253D7B8-A777-46D7-8777-74AD867C0AB5}" srcOrd="0" destOrd="0" presId="urn:microsoft.com/office/officeart/2005/8/layout/matrix1"/>
    <dgm:cxn modelId="{FA986C05-DC37-40A7-9546-760CBBEFECDC}" type="presParOf" srcId="{4253D7B8-A777-46D7-8777-74AD867C0AB5}" destId="{A0ECBB2F-0CFF-4B84-9B18-8C3AAAB7ECAF}" srcOrd="0" destOrd="0" presId="urn:microsoft.com/office/officeart/2005/8/layout/matrix1"/>
    <dgm:cxn modelId="{2469574C-CD5B-4337-A639-FF576C696629}" type="presParOf" srcId="{4253D7B8-A777-46D7-8777-74AD867C0AB5}" destId="{FF33044E-730A-474B-A8B2-52983DEC9BE7}" srcOrd="1" destOrd="0" presId="urn:microsoft.com/office/officeart/2005/8/layout/matrix1"/>
    <dgm:cxn modelId="{2C44322A-DB86-4431-9281-B490DF9A4E82}" type="presParOf" srcId="{4253D7B8-A777-46D7-8777-74AD867C0AB5}" destId="{51592E0E-41FF-422A-8DB0-E6F8F11B43E9}" srcOrd="2" destOrd="0" presId="urn:microsoft.com/office/officeart/2005/8/layout/matrix1"/>
    <dgm:cxn modelId="{F0EFAB3D-F839-4741-ACF0-34AC1999270C}" type="presParOf" srcId="{4253D7B8-A777-46D7-8777-74AD867C0AB5}" destId="{27C94135-F80C-4612-A5C4-9B84A472B670}" srcOrd="3" destOrd="0" presId="urn:microsoft.com/office/officeart/2005/8/layout/matrix1"/>
    <dgm:cxn modelId="{A4797A29-609C-47CB-AB1B-8D800CD82B12}" type="presParOf" srcId="{4253D7B8-A777-46D7-8777-74AD867C0AB5}" destId="{2AD7D674-AB2E-4E73-B850-0ED721ACEC5D}" srcOrd="4" destOrd="0" presId="urn:microsoft.com/office/officeart/2005/8/layout/matrix1"/>
    <dgm:cxn modelId="{13BCC47D-6DB7-4897-BCA5-4BFE0F774C3B}" type="presParOf" srcId="{4253D7B8-A777-46D7-8777-74AD867C0AB5}" destId="{09FA9D9C-55D1-484B-BC08-678F03E70A6C}" srcOrd="5" destOrd="0" presId="urn:microsoft.com/office/officeart/2005/8/layout/matrix1"/>
    <dgm:cxn modelId="{DE1626E2-0BCB-4FCC-A0BE-F47FB2A579A3}" type="presParOf" srcId="{4253D7B8-A777-46D7-8777-74AD867C0AB5}" destId="{BC1E65D0-AA8F-4107-963A-4BE3DB975BA8}" srcOrd="6" destOrd="0" presId="urn:microsoft.com/office/officeart/2005/8/layout/matrix1"/>
    <dgm:cxn modelId="{C1F9810D-A07D-480C-8C77-C7EFD91A2BE6}" type="presParOf" srcId="{4253D7B8-A777-46D7-8777-74AD867C0AB5}" destId="{FFD7F47E-D362-424C-974C-E54CE91FC2C7}" srcOrd="7" destOrd="0" presId="urn:microsoft.com/office/officeart/2005/8/layout/matrix1"/>
    <dgm:cxn modelId="{3636798D-1932-46A8-B29D-2A5AA4E35D17}" type="presParOf" srcId="{C5039FAC-872B-4B55-9580-CA51FE600B92}" destId="{FF9C5077-BA25-425F-B01F-651B1FB3988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053C3-6AF0-408C-8201-F4124B365C9A}" type="doc">
      <dgm:prSet loTypeId="urn:microsoft.com/office/officeart/2005/8/layout/target3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CAB0C0E-04BB-495A-9935-338C69D7950D}">
      <dgm:prSet phldrT="[Текст]" custT="1"/>
      <dgm:spPr/>
      <dgm:t>
        <a:bodyPr/>
        <a:lstStyle/>
        <a:p>
          <a:r>
            <a:rPr lang="ru-RU" sz="2000" dirty="0"/>
            <a:t>вещественные</a:t>
          </a:r>
        </a:p>
      </dgm:t>
    </dgm:pt>
    <dgm:pt modelId="{232FB38C-8557-4181-ABB5-6E0CF16CFA57}" type="parTrans" cxnId="{42AB63C6-7321-4644-A121-80B63A3E03F5}">
      <dgm:prSet/>
      <dgm:spPr/>
      <dgm:t>
        <a:bodyPr/>
        <a:lstStyle/>
        <a:p>
          <a:endParaRPr lang="ru-RU"/>
        </a:p>
      </dgm:t>
    </dgm:pt>
    <dgm:pt modelId="{2101DCFE-DD19-422C-AC00-7EAFD3E38181}" type="sibTrans" cxnId="{42AB63C6-7321-4644-A121-80B63A3E03F5}">
      <dgm:prSet/>
      <dgm:spPr/>
      <dgm:t>
        <a:bodyPr/>
        <a:lstStyle/>
        <a:p>
          <a:endParaRPr lang="ru-RU"/>
        </a:p>
      </dgm:t>
    </dgm:pt>
    <dgm:pt modelId="{09CDF031-5FBD-4CE1-81A9-B0578A5037E2}">
      <dgm:prSet phldrT="[Текст]" custT="1"/>
      <dgm:spPr/>
      <dgm:t>
        <a:bodyPr/>
        <a:lstStyle/>
        <a:p>
          <a:r>
            <a:rPr lang="ru-RU" sz="1400" dirty="0"/>
            <a:t>знамена, орудия труда, предметы быта и     одежды, мемориальные предметы; </a:t>
          </a:r>
        </a:p>
      </dgm:t>
    </dgm:pt>
    <dgm:pt modelId="{B7EDC95C-906E-4657-8C92-268A10E2B29B}" type="parTrans" cxnId="{2090C378-55D4-420B-A436-A5C4F972939C}">
      <dgm:prSet/>
      <dgm:spPr/>
      <dgm:t>
        <a:bodyPr/>
        <a:lstStyle/>
        <a:p>
          <a:endParaRPr lang="ru-RU"/>
        </a:p>
      </dgm:t>
    </dgm:pt>
    <dgm:pt modelId="{D723E405-4BA9-49E4-AE80-BA3482E2DD40}" type="sibTrans" cxnId="{2090C378-55D4-420B-A436-A5C4F972939C}">
      <dgm:prSet/>
      <dgm:spPr/>
      <dgm:t>
        <a:bodyPr/>
        <a:lstStyle/>
        <a:p>
          <a:endParaRPr lang="ru-RU"/>
        </a:p>
      </dgm:t>
    </dgm:pt>
    <dgm:pt modelId="{13B98402-8C0C-40CF-B2DF-E0E97F07ED34}">
      <dgm:prSet phldrT="[Текст]" custT="1"/>
      <dgm:spPr/>
      <dgm:t>
        <a:bodyPr/>
        <a:lstStyle/>
        <a:p>
          <a:r>
            <a:rPr lang="ru-RU" sz="2000" dirty="0"/>
            <a:t>письменные</a:t>
          </a:r>
        </a:p>
      </dgm:t>
    </dgm:pt>
    <dgm:pt modelId="{D2344680-838E-483B-8D04-014B620A4C8E}" type="parTrans" cxnId="{2E11DD4B-05BD-4FD0-B091-7F1A24CF983B}">
      <dgm:prSet/>
      <dgm:spPr/>
      <dgm:t>
        <a:bodyPr/>
        <a:lstStyle/>
        <a:p>
          <a:endParaRPr lang="ru-RU"/>
        </a:p>
      </dgm:t>
    </dgm:pt>
    <dgm:pt modelId="{D1837CE2-6107-4043-B833-E25C63AB951E}" type="sibTrans" cxnId="{2E11DD4B-05BD-4FD0-B091-7F1A24CF983B}">
      <dgm:prSet/>
      <dgm:spPr/>
      <dgm:t>
        <a:bodyPr/>
        <a:lstStyle/>
        <a:p>
          <a:endParaRPr lang="ru-RU"/>
        </a:p>
      </dgm:t>
    </dgm:pt>
    <dgm:pt modelId="{308AB7A7-E4A7-42E0-BE8C-141FF47C52B3}">
      <dgm:prSet phldrT="[Текст]" custT="1"/>
      <dgm:spPr/>
      <dgm:t>
        <a:bodyPr/>
        <a:lstStyle/>
        <a:p>
          <a:r>
            <a:rPr lang="ru-RU" sz="1400" dirty="0"/>
            <a:t>экземпляры книг, журналов и газет (первоисточники информации);</a:t>
          </a:r>
        </a:p>
      </dgm:t>
    </dgm:pt>
    <dgm:pt modelId="{2235B683-8244-4B9C-946D-1419C98806D7}" type="parTrans" cxnId="{9F72011A-7B1A-47FF-86DE-55046F33ACC1}">
      <dgm:prSet/>
      <dgm:spPr/>
      <dgm:t>
        <a:bodyPr/>
        <a:lstStyle/>
        <a:p>
          <a:endParaRPr lang="ru-RU"/>
        </a:p>
      </dgm:t>
    </dgm:pt>
    <dgm:pt modelId="{4C3A0F54-0B6F-47BC-93CC-D383B1CC234D}" type="sibTrans" cxnId="{9F72011A-7B1A-47FF-86DE-55046F33ACC1}">
      <dgm:prSet/>
      <dgm:spPr/>
      <dgm:t>
        <a:bodyPr/>
        <a:lstStyle/>
        <a:p>
          <a:endParaRPr lang="ru-RU"/>
        </a:p>
      </dgm:t>
    </dgm:pt>
    <dgm:pt modelId="{D45A082B-4AEB-4513-AD00-5B42E18E2391}">
      <dgm:prSet phldrT="[Текст]" custT="1"/>
      <dgm:spPr/>
      <dgm:t>
        <a:bodyPr/>
        <a:lstStyle/>
        <a:p>
          <a:r>
            <a:rPr lang="ru-RU" sz="1400" dirty="0"/>
            <a:t>книги и другие массовые издания (если  обладают мемориальной ценностью);</a:t>
          </a:r>
        </a:p>
      </dgm:t>
    </dgm:pt>
    <dgm:pt modelId="{E65900D0-CDFF-4179-ACE7-C5EEFC53EF89}" type="parTrans" cxnId="{CC62DD7E-B36F-4CA4-AFBF-765674BB0222}">
      <dgm:prSet/>
      <dgm:spPr/>
      <dgm:t>
        <a:bodyPr/>
        <a:lstStyle/>
        <a:p>
          <a:endParaRPr lang="ru-RU"/>
        </a:p>
      </dgm:t>
    </dgm:pt>
    <dgm:pt modelId="{F9F49F84-77E8-46CF-9965-0E844D2977AD}" type="sibTrans" cxnId="{CC62DD7E-B36F-4CA4-AFBF-765674BB0222}">
      <dgm:prSet/>
      <dgm:spPr/>
      <dgm:t>
        <a:bodyPr/>
        <a:lstStyle/>
        <a:p>
          <a:endParaRPr lang="ru-RU"/>
        </a:p>
      </dgm:t>
    </dgm:pt>
    <dgm:pt modelId="{BC2DCFFC-1C0F-4ADE-868B-8FAADEA74C45}">
      <dgm:prSet phldrT="[Текст]" custT="1"/>
      <dgm:spPr/>
      <dgm:t>
        <a:bodyPr/>
        <a:lstStyle/>
        <a:p>
          <a:r>
            <a:rPr lang="ru-RU" sz="2000" dirty="0"/>
            <a:t>изобразительные</a:t>
          </a:r>
          <a:r>
            <a:rPr lang="ru-RU" sz="2900" dirty="0"/>
            <a:t> </a:t>
          </a:r>
        </a:p>
      </dgm:t>
    </dgm:pt>
    <dgm:pt modelId="{C3A0BCD8-B697-481B-B5BA-DB38E22BAB0B}" type="parTrans" cxnId="{CC084396-DF0C-43A3-B164-74FD7AEFFA0B}">
      <dgm:prSet/>
      <dgm:spPr/>
      <dgm:t>
        <a:bodyPr/>
        <a:lstStyle/>
        <a:p>
          <a:endParaRPr lang="ru-RU"/>
        </a:p>
      </dgm:t>
    </dgm:pt>
    <dgm:pt modelId="{3E3DC42D-1932-40FF-94DF-EC27DE3ACAE9}" type="sibTrans" cxnId="{CC084396-DF0C-43A3-B164-74FD7AEFFA0B}">
      <dgm:prSet/>
      <dgm:spPr/>
      <dgm:t>
        <a:bodyPr/>
        <a:lstStyle/>
        <a:p>
          <a:endParaRPr lang="ru-RU"/>
        </a:p>
      </dgm:t>
    </dgm:pt>
    <dgm:pt modelId="{C4E3FD81-1958-45FE-B250-F513771BED90}">
      <dgm:prSet phldrT="[Текст]" custT="1"/>
      <dgm:spPr/>
      <dgm:t>
        <a:bodyPr/>
        <a:lstStyle/>
        <a:p>
          <a:r>
            <a:rPr lang="ru-RU" sz="1400" dirty="0"/>
            <a:t>визуальный материал, связанный с историческими событиями и явлениями, историей науки или географическими открытиями;</a:t>
          </a:r>
        </a:p>
      </dgm:t>
    </dgm:pt>
    <dgm:pt modelId="{CDE90803-888F-4728-9EF6-EF106C6645B9}" type="parTrans" cxnId="{AFA9DE3B-C2C1-4E42-A2BE-9939D16C1587}">
      <dgm:prSet/>
      <dgm:spPr/>
      <dgm:t>
        <a:bodyPr/>
        <a:lstStyle/>
        <a:p>
          <a:endParaRPr lang="ru-RU"/>
        </a:p>
      </dgm:t>
    </dgm:pt>
    <dgm:pt modelId="{8DDFC741-36A2-4D6B-84E5-6FCDFD1AA62D}" type="sibTrans" cxnId="{AFA9DE3B-C2C1-4E42-A2BE-9939D16C1587}">
      <dgm:prSet/>
      <dgm:spPr/>
      <dgm:t>
        <a:bodyPr/>
        <a:lstStyle/>
        <a:p>
          <a:endParaRPr lang="ru-RU"/>
        </a:p>
      </dgm:t>
    </dgm:pt>
    <dgm:pt modelId="{4EBEBDD3-192A-4FFE-A01F-27474603E983}">
      <dgm:prSet phldrT="[Текст]" custT="1"/>
      <dgm:spPr/>
      <dgm:t>
        <a:bodyPr/>
        <a:lstStyle/>
        <a:p>
          <a:r>
            <a:rPr lang="ru-RU" sz="1400" dirty="0"/>
            <a:t>археологические материалы,;</a:t>
          </a:r>
        </a:p>
      </dgm:t>
    </dgm:pt>
    <dgm:pt modelId="{01E2B1CF-084B-40D6-A748-5EFC8A05B50F}" type="parTrans" cxnId="{DE2C7C3C-73E8-425A-8610-6BC83611B74F}">
      <dgm:prSet/>
      <dgm:spPr/>
      <dgm:t>
        <a:bodyPr/>
        <a:lstStyle/>
        <a:p>
          <a:endParaRPr lang="ru-RU"/>
        </a:p>
      </dgm:t>
    </dgm:pt>
    <dgm:pt modelId="{F9B4B2BA-73C2-48FF-A42A-EBF5D9CDE128}" type="sibTrans" cxnId="{DE2C7C3C-73E8-425A-8610-6BC83611B74F}">
      <dgm:prSet/>
      <dgm:spPr/>
      <dgm:t>
        <a:bodyPr/>
        <a:lstStyle/>
        <a:p>
          <a:endParaRPr lang="ru-RU"/>
        </a:p>
      </dgm:t>
    </dgm:pt>
    <dgm:pt modelId="{2CF0311C-5044-48BF-95EE-2E17BF7F44BE}">
      <dgm:prSet phldrT="[Текст]" custT="1"/>
      <dgm:spPr/>
      <dgm:t>
        <a:bodyPr/>
        <a:lstStyle/>
        <a:p>
          <a:r>
            <a:rPr lang="ru-RU" sz="1400" dirty="0"/>
            <a:t> нумизматические материалы (монеты, боны, медали).</a:t>
          </a:r>
        </a:p>
      </dgm:t>
    </dgm:pt>
    <dgm:pt modelId="{EF453644-99C5-4DE0-8854-47656E980FA6}" type="parTrans" cxnId="{9F30D938-8C02-4355-BBA8-12574D161B94}">
      <dgm:prSet/>
      <dgm:spPr/>
      <dgm:t>
        <a:bodyPr/>
        <a:lstStyle/>
        <a:p>
          <a:endParaRPr lang="ru-RU"/>
        </a:p>
      </dgm:t>
    </dgm:pt>
    <dgm:pt modelId="{5A6486E3-25C0-45A7-8828-60E8F592CDEA}" type="sibTrans" cxnId="{9F30D938-8C02-4355-BBA8-12574D161B94}">
      <dgm:prSet/>
      <dgm:spPr/>
      <dgm:t>
        <a:bodyPr/>
        <a:lstStyle/>
        <a:p>
          <a:endParaRPr lang="ru-RU"/>
        </a:p>
      </dgm:t>
    </dgm:pt>
    <dgm:pt modelId="{CB7050DE-8C81-4766-B7C6-8510A47ED8FB}">
      <dgm:prSet phldrT="[Текст]" custT="1"/>
      <dgm:spPr/>
      <dgm:t>
        <a:bodyPr/>
        <a:lstStyle/>
        <a:p>
          <a:r>
            <a:rPr lang="ru-RU" sz="1400" dirty="0"/>
            <a:t>листовки, объявления, пригласительные билеты</a:t>
          </a:r>
        </a:p>
      </dgm:t>
    </dgm:pt>
    <dgm:pt modelId="{4CCF6D45-9864-4BB7-A873-FAD5FCF13531}" type="parTrans" cxnId="{2B11828A-09CF-438A-8196-28D8C357C845}">
      <dgm:prSet/>
      <dgm:spPr/>
      <dgm:t>
        <a:bodyPr/>
        <a:lstStyle/>
        <a:p>
          <a:endParaRPr lang="ru-RU"/>
        </a:p>
      </dgm:t>
    </dgm:pt>
    <dgm:pt modelId="{9984A3A5-1A5A-401D-BCC6-97F57AE25265}" type="sibTrans" cxnId="{2B11828A-09CF-438A-8196-28D8C357C845}">
      <dgm:prSet/>
      <dgm:spPr/>
      <dgm:t>
        <a:bodyPr/>
        <a:lstStyle/>
        <a:p>
          <a:endParaRPr lang="ru-RU"/>
        </a:p>
      </dgm:t>
    </dgm:pt>
    <dgm:pt modelId="{B560C007-2200-4274-A249-C2D92BC2BE44}">
      <dgm:prSet phldrT="[Текст]" custT="1"/>
      <dgm:spPr/>
      <dgm:t>
        <a:bodyPr/>
        <a:lstStyle/>
        <a:p>
          <a:r>
            <a:rPr lang="ru-RU" sz="1400" dirty="0"/>
            <a:t>произведения изобразительного искусства </a:t>
          </a:r>
        </a:p>
      </dgm:t>
    </dgm:pt>
    <dgm:pt modelId="{DE7B4A2C-4B1E-433C-B8A4-3E01C2C1161F}" type="parTrans" cxnId="{69756D63-E4F6-400F-BBA3-2FD928E79DCE}">
      <dgm:prSet/>
      <dgm:spPr/>
    </dgm:pt>
    <dgm:pt modelId="{FA4AE662-C803-438A-8165-5F4A4B9BD42A}" type="sibTrans" cxnId="{69756D63-E4F6-400F-BBA3-2FD928E79DCE}">
      <dgm:prSet/>
      <dgm:spPr/>
    </dgm:pt>
    <dgm:pt modelId="{05AFC9EA-B1FC-4F80-A7B0-5F2861694048}" type="pres">
      <dgm:prSet presAssocID="{89C053C3-6AF0-408C-8201-F4124B365C9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986F83-7414-4BA6-864C-BE923EEA5DA5}" type="pres">
      <dgm:prSet presAssocID="{8CAB0C0E-04BB-495A-9935-338C69D7950D}" presName="circle1" presStyleLbl="node1" presStyleIdx="0" presStyleCnt="3"/>
      <dgm:spPr/>
    </dgm:pt>
    <dgm:pt modelId="{775DFC5A-1540-48D0-8C6B-9C461A7D6988}" type="pres">
      <dgm:prSet presAssocID="{8CAB0C0E-04BB-495A-9935-338C69D7950D}" presName="space" presStyleCnt="0"/>
      <dgm:spPr/>
    </dgm:pt>
    <dgm:pt modelId="{86679510-19E8-4C22-9B78-3DCCFCDCB1B2}" type="pres">
      <dgm:prSet presAssocID="{8CAB0C0E-04BB-495A-9935-338C69D7950D}" presName="rect1" presStyleLbl="alignAcc1" presStyleIdx="0" presStyleCnt="3"/>
      <dgm:spPr/>
      <dgm:t>
        <a:bodyPr/>
        <a:lstStyle/>
        <a:p>
          <a:endParaRPr lang="ru-RU"/>
        </a:p>
      </dgm:t>
    </dgm:pt>
    <dgm:pt modelId="{7EE91895-95AC-405D-996F-D08FBAE89100}" type="pres">
      <dgm:prSet presAssocID="{13B98402-8C0C-40CF-B2DF-E0E97F07ED34}" presName="vertSpace2" presStyleLbl="node1" presStyleIdx="0" presStyleCnt="3"/>
      <dgm:spPr/>
    </dgm:pt>
    <dgm:pt modelId="{D6067E4E-ABA7-4791-8AD8-3151546EAC44}" type="pres">
      <dgm:prSet presAssocID="{13B98402-8C0C-40CF-B2DF-E0E97F07ED34}" presName="circle2" presStyleLbl="node1" presStyleIdx="1" presStyleCnt="3"/>
      <dgm:spPr/>
    </dgm:pt>
    <dgm:pt modelId="{EAC91C08-6103-4C29-B190-7DEC48CB2A97}" type="pres">
      <dgm:prSet presAssocID="{13B98402-8C0C-40CF-B2DF-E0E97F07ED34}" presName="rect2" presStyleLbl="alignAcc1" presStyleIdx="1" presStyleCnt="3"/>
      <dgm:spPr/>
      <dgm:t>
        <a:bodyPr/>
        <a:lstStyle/>
        <a:p>
          <a:endParaRPr lang="ru-RU"/>
        </a:p>
      </dgm:t>
    </dgm:pt>
    <dgm:pt modelId="{469A1E27-7082-46FC-B76F-6FC21B579AAA}" type="pres">
      <dgm:prSet presAssocID="{BC2DCFFC-1C0F-4ADE-868B-8FAADEA74C45}" presName="vertSpace3" presStyleLbl="node1" presStyleIdx="1" presStyleCnt="3"/>
      <dgm:spPr/>
    </dgm:pt>
    <dgm:pt modelId="{756DEC48-1718-431C-ACBB-4239C875979B}" type="pres">
      <dgm:prSet presAssocID="{BC2DCFFC-1C0F-4ADE-868B-8FAADEA74C45}" presName="circle3" presStyleLbl="node1" presStyleIdx="2" presStyleCnt="3"/>
      <dgm:spPr/>
    </dgm:pt>
    <dgm:pt modelId="{2087CBCC-FD74-44FA-833A-335CDA5F10A8}" type="pres">
      <dgm:prSet presAssocID="{BC2DCFFC-1C0F-4ADE-868B-8FAADEA74C45}" presName="rect3" presStyleLbl="alignAcc1" presStyleIdx="2" presStyleCnt="3"/>
      <dgm:spPr/>
      <dgm:t>
        <a:bodyPr/>
        <a:lstStyle/>
        <a:p>
          <a:endParaRPr lang="ru-RU"/>
        </a:p>
      </dgm:t>
    </dgm:pt>
    <dgm:pt modelId="{EDEA6C0A-907A-49C9-B46F-E2EE0A6EA86A}" type="pres">
      <dgm:prSet presAssocID="{8CAB0C0E-04BB-495A-9935-338C69D7950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7135F-5F0C-4D6D-92F4-F7F9E98986A0}" type="pres">
      <dgm:prSet presAssocID="{8CAB0C0E-04BB-495A-9935-338C69D7950D}" presName="rect1ChTx" presStyleLbl="alignAcc1" presStyleIdx="2" presStyleCnt="3" custScaleX="103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D2355-C362-4919-B0BA-FD6B3D5BBA3B}" type="pres">
      <dgm:prSet presAssocID="{13B98402-8C0C-40CF-B2DF-E0E97F07ED34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E77A5-0C72-4F87-B271-044B2231F50E}" type="pres">
      <dgm:prSet presAssocID="{13B98402-8C0C-40CF-B2DF-E0E97F07ED34}" presName="rect2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750DB-30F0-4194-9670-0278FE7E32D4}" type="pres">
      <dgm:prSet presAssocID="{BC2DCFFC-1C0F-4ADE-868B-8FAADEA74C45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D7D7AB-814B-4579-909D-2958221BB094}" type="pres">
      <dgm:prSet presAssocID="{BC2DCFFC-1C0F-4ADE-868B-8FAADEA74C45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FE35F4-AF8C-453F-8089-46BD7774D20B}" type="presOf" srcId="{8CAB0C0E-04BB-495A-9935-338C69D7950D}" destId="{86679510-19E8-4C22-9B78-3DCCFCDCB1B2}" srcOrd="0" destOrd="0" presId="urn:microsoft.com/office/officeart/2005/8/layout/target3"/>
    <dgm:cxn modelId="{9F30D938-8C02-4355-BBA8-12574D161B94}" srcId="{8CAB0C0E-04BB-495A-9935-338C69D7950D}" destId="{2CF0311C-5044-48BF-95EE-2E17BF7F44BE}" srcOrd="2" destOrd="0" parTransId="{EF453644-99C5-4DE0-8854-47656E980FA6}" sibTransId="{5A6486E3-25C0-45A7-8828-60E8F592CDEA}"/>
    <dgm:cxn modelId="{EAC26EA0-F30A-4A7D-B686-6E1BEDB5AF2A}" type="presOf" srcId="{BC2DCFFC-1C0F-4ADE-868B-8FAADEA74C45}" destId="{7B8750DB-30F0-4194-9670-0278FE7E32D4}" srcOrd="1" destOrd="0" presId="urn:microsoft.com/office/officeart/2005/8/layout/target3"/>
    <dgm:cxn modelId="{11AC5E9E-8E20-4429-9912-EAB9AADAD606}" type="presOf" srcId="{2CF0311C-5044-48BF-95EE-2E17BF7F44BE}" destId="{3F67135F-5F0C-4D6D-92F4-F7F9E98986A0}" srcOrd="0" destOrd="2" presId="urn:microsoft.com/office/officeart/2005/8/layout/target3"/>
    <dgm:cxn modelId="{2090C378-55D4-420B-A436-A5C4F972939C}" srcId="{8CAB0C0E-04BB-495A-9935-338C69D7950D}" destId="{09CDF031-5FBD-4CE1-81A9-B0578A5037E2}" srcOrd="0" destOrd="0" parTransId="{B7EDC95C-906E-4657-8C92-268A10E2B29B}" sibTransId="{D723E405-4BA9-49E4-AE80-BA3482E2DD40}"/>
    <dgm:cxn modelId="{CC084396-DF0C-43A3-B164-74FD7AEFFA0B}" srcId="{89C053C3-6AF0-408C-8201-F4124B365C9A}" destId="{BC2DCFFC-1C0F-4ADE-868B-8FAADEA74C45}" srcOrd="2" destOrd="0" parTransId="{C3A0BCD8-B697-481B-B5BA-DB38E22BAB0B}" sibTransId="{3E3DC42D-1932-40FF-94DF-EC27DE3ACAE9}"/>
    <dgm:cxn modelId="{AFA9DE3B-C2C1-4E42-A2BE-9939D16C1587}" srcId="{BC2DCFFC-1C0F-4ADE-868B-8FAADEA74C45}" destId="{C4E3FD81-1958-45FE-B250-F513771BED90}" srcOrd="0" destOrd="0" parTransId="{CDE90803-888F-4728-9EF6-EF106C6645B9}" sibTransId="{8DDFC741-36A2-4D6B-84E5-6FCDFD1AA62D}"/>
    <dgm:cxn modelId="{6CBEAC72-A26C-41EB-8F31-DE93FF5B3EC5}" type="presOf" srcId="{BC2DCFFC-1C0F-4ADE-868B-8FAADEA74C45}" destId="{2087CBCC-FD74-44FA-833A-335CDA5F10A8}" srcOrd="0" destOrd="0" presId="urn:microsoft.com/office/officeart/2005/8/layout/target3"/>
    <dgm:cxn modelId="{24C75A48-840D-49C1-962F-40747DE05F49}" type="presOf" srcId="{13B98402-8C0C-40CF-B2DF-E0E97F07ED34}" destId="{58DD2355-C362-4919-B0BA-FD6B3D5BBA3B}" srcOrd="1" destOrd="0" presId="urn:microsoft.com/office/officeart/2005/8/layout/target3"/>
    <dgm:cxn modelId="{5E92C6EB-A74D-41DB-BAE6-BCF16F6B6497}" type="presOf" srcId="{09CDF031-5FBD-4CE1-81A9-B0578A5037E2}" destId="{3F67135F-5F0C-4D6D-92F4-F7F9E98986A0}" srcOrd="0" destOrd="0" presId="urn:microsoft.com/office/officeart/2005/8/layout/target3"/>
    <dgm:cxn modelId="{DE2C7C3C-73E8-425A-8610-6BC83611B74F}" srcId="{8CAB0C0E-04BB-495A-9935-338C69D7950D}" destId="{4EBEBDD3-192A-4FFE-A01F-27474603E983}" srcOrd="1" destOrd="0" parTransId="{01E2B1CF-084B-40D6-A748-5EFC8A05B50F}" sibTransId="{F9B4B2BA-73C2-48FF-A42A-EBF5D9CDE128}"/>
    <dgm:cxn modelId="{AA36DC38-2A38-441B-B668-366F98602A42}" type="presOf" srcId="{8CAB0C0E-04BB-495A-9935-338C69D7950D}" destId="{EDEA6C0A-907A-49C9-B46F-E2EE0A6EA86A}" srcOrd="1" destOrd="0" presId="urn:microsoft.com/office/officeart/2005/8/layout/target3"/>
    <dgm:cxn modelId="{8B2F8532-D794-4E74-808D-BC418C4789B6}" type="presOf" srcId="{CB7050DE-8C81-4766-B7C6-8510A47ED8FB}" destId="{A9EE77A5-0C72-4F87-B271-044B2231F50E}" srcOrd="0" destOrd="2" presId="urn:microsoft.com/office/officeart/2005/8/layout/target3"/>
    <dgm:cxn modelId="{2E11DD4B-05BD-4FD0-B091-7F1A24CF983B}" srcId="{89C053C3-6AF0-408C-8201-F4124B365C9A}" destId="{13B98402-8C0C-40CF-B2DF-E0E97F07ED34}" srcOrd="1" destOrd="0" parTransId="{D2344680-838E-483B-8D04-014B620A4C8E}" sibTransId="{D1837CE2-6107-4043-B833-E25C63AB951E}"/>
    <dgm:cxn modelId="{3FB99327-8DCC-48C1-A38B-83DF5DB17DA8}" type="presOf" srcId="{89C053C3-6AF0-408C-8201-F4124B365C9A}" destId="{05AFC9EA-B1FC-4F80-A7B0-5F2861694048}" srcOrd="0" destOrd="0" presId="urn:microsoft.com/office/officeart/2005/8/layout/target3"/>
    <dgm:cxn modelId="{9F72011A-7B1A-47FF-86DE-55046F33ACC1}" srcId="{13B98402-8C0C-40CF-B2DF-E0E97F07ED34}" destId="{308AB7A7-E4A7-42E0-BE8C-141FF47C52B3}" srcOrd="0" destOrd="0" parTransId="{2235B683-8244-4B9C-946D-1419C98806D7}" sibTransId="{4C3A0F54-0B6F-47BC-93CC-D383B1CC234D}"/>
    <dgm:cxn modelId="{69756D63-E4F6-400F-BBA3-2FD928E79DCE}" srcId="{BC2DCFFC-1C0F-4ADE-868B-8FAADEA74C45}" destId="{B560C007-2200-4274-A249-C2D92BC2BE44}" srcOrd="1" destOrd="0" parTransId="{DE7B4A2C-4B1E-433C-B8A4-3E01C2C1161F}" sibTransId="{FA4AE662-C803-438A-8165-5F4A4B9BD42A}"/>
    <dgm:cxn modelId="{C4631B86-E0FD-4D51-B2FE-2F86872162DA}" type="presOf" srcId="{C4E3FD81-1958-45FE-B250-F513771BED90}" destId="{94D7D7AB-814B-4579-909D-2958221BB094}" srcOrd="0" destOrd="0" presId="urn:microsoft.com/office/officeart/2005/8/layout/target3"/>
    <dgm:cxn modelId="{42AB63C6-7321-4644-A121-80B63A3E03F5}" srcId="{89C053C3-6AF0-408C-8201-F4124B365C9A}" destId="{8CAB0C0E-04BB-495A-9935-338C69D7950D}" srcOrd="0" destOrd="0" parTransId="{232FB38C-8557-4181-ABB5-6E0CF16CFA57}" sibTransId="{2101DCFE-DD19-422C-AC00-7EAFD3E38181}"/>
    <dgm:cxn modelId="{C42FCF6A-4082-4D08-811C-BC974356E565}" type="presOf" srcId="{D45A082B-4AEB-4513-AD00-5B42E18E2391}" destId="{A9EE77A5-0C72-4F87-B271-044B2231F50E}" srcOrd="0" destOrd="1" presId="urn:microsoft.com/office/officeart/2005/8/layout/target3"/>
    <dgm:cxn modelId="{2B11828A-09CF-438A-8196-28D8C357C845}" srcId="{13B98402-8C0C-40CF-B2DF-E0E97F07ED34}" destId="{CB7050DE-8C81-4766-B7C6-8510A47ED8FB}" srcOrd="2" destOrd="0" parTransId="{4CCF6D45-9864-4BB7-A873-FAD5FCF13531}" sibTransId="{9984A3A5-1A5A-401D-BCC6-97F57AE25265}"/>
    <dgm:cxn modelId="{1326AA48-2AF9-416F-9BEB-BC481127CEEF}" type="presOf" srcId="{308AB7A7-E4A7-42E0-BE8C-141FF47C52B3}" destId="{A9EE77A5-0C72-4F87-B271-044B2231F50E}" srcOrd="0" destOrd="0" presId="urn:microsoft.com/office/officeart/2005/8/layout/target3"/>
    <dgm:cxn modelId="{A8F57A28-43C7-4FA9-BFCC-2383E71BC2DB}" type="presOf" srcId="{B560C007-2200-4274-A249-C2D92BC2BE44}" destId="{94D7D7AB-814B-4579-909D-2958221BB094}" srcOrd="0" destOrd="1" presId="urn:microsoft.com/office/officeart/2005/8/layout/target3"/>
    <dgm:cxn modelId="{CC62DD7E-B36F-4CA4-AFBF-765674BB0222}" srcId="{13B98402-8C0C-40CF-B2DF-E0E97F07ED34}" destId="{D45A082B-4AEB-4513-AD00-5B42E18E2391}" srcOrd="1" destOrd="0" parTransId="{E65900D0-CDFF-4179-ACE7-C5EEFC53EF89}" sibTransId="{F9F49F84-77E8-46CF-9965-0E844D2977AD}"/>
    <dgm:cxn modelId="{8D429174-084A-4EA2-8FF7-114E7B80A59D}" type="presOf" srcId="{4EBEBDD3-192A-4FFE-A01F-27474603E983}" destId="{3F67135F-5F0C-4D6D-92F4-F7F9E98986A0}" srcOrd="0" destOrd="1" presId="urn:microsoft.com/office/officeart/2005/8/layout/target3"/>
    <dgm:cxn modelId="{7637D3F1-FAB7-484E-83E5-A28EB7A4AADB}" type="presOf" srcId="{13B98402-8C0C-40CF-B2DF-E0E97F07ED34}" destId="{EAC91C08-6103-4C29-B190-7DEC48CB2A97}" srcOrd="0" destOrd="0" presId="urn:microsoft.com/office/officeart/2005/8/layout/target3"/>
    <dgm:cxn modelId="{64580153-CF96-4024-9254-AFCF99966F1D}" type="presParOf" srcId="{05AFC9EA-B1FC-4F80-A7B0-5F2861694048}" destId="{EC986F83-7414-4BA6-864C-BE923EEA5DA5}" srcOrd="0" destOrd="0" presId="urn:microsoft.com/office/officeart/2005/8/layout/target3"/>
    <dgm:cxn modelId="{E24AD88F-55BF-447A-AB4A-DA29B5A6D9AD}" type="presParOf" srcId="{05AFC9EA-B1FC-4F80-A7B0-5F2861694048}" destId="{775DFC5A-1540-48D0-8C6B-9C461A7D6988}" srcOrd="1" destOrd="0" presId="urn:microsoft.com/office/officeart/2005/8/layout/target3"/>
    <dgm:cxn modelId="{26C7190E-0A35-4660-8830-F11796A8A6AA}" type="presParOf" srcId="{05AFC9EA-B1FC-4F80-A7B0-5F2861694048}" destId="{86679510-19E8-4C22-9B78-3DCCFCDCB1B2}" srcOrd="2" destOrd="0" presId="urn:microsoft.com/office/officeart/2005/8/layout/target3"/>
    <dgm:cxn modelId="{5BB83D83-A577-407D-A2A2-6A483829DBE1}" type="presParOf" srcId="{05AFC9EA-B1FC-4F80-A7B0-5F2861694048}" destId="{7EE91895-95AC-405D-996F-D08FBAE89100}" srcOrd="3" destOrd="0" presId="urn:microsoft.com/office/officeart/2005/8/layout/target3"/>
    <dgm:cxn modelId="{3E867A4F-448E-4D56-9DDF-047892D24271}" type="presParOf" srcId="{05AFC9EA-B1FC-4F80-A7B0-5F2861694048}" destId="{D6067E4E-ABA7-4791-8AD8-3151546EAC44}" srcOrd="4" destOrd="0" presId="urn:microsoft.com/office/officeart/2005/8/layout/target3"/>
    <dgm:cxn modelId="{5171D76F-8583-4059-8B16-B0DBF26503A6}" type="presParOf" srcId="{05AFC9EA-B1FC-4F80-A7B0-5F2861694048}" destId="{EAC91C08-6103-4C29-B190-7DEC48CB2A97}" srcOrd="5" destOrd="0" presId="urn:microsoft.com/office/officeart/2005/8/layout/target3"/>
    <dgm:cxn modelId="{B5149F69-4DB4-4625-A3D4-C132ABF5BF0C}" type="presParOf" srcId="{05AFC9EA-B1FC-4F80-A7B0-5F2861694048}" destId="{469A1E27-7082-46FC-B76F-6FC21B579AAA}" srcOrd="6" destOrd="0" presId="urn:microsoft.com/office/officeart/2005/8/layout/target3"/>
    <dgm:cxn modelId="{B9E74A43-1CD7-4C6E-A51F-928A550A751A}" type="presParOf" srcId="{05AFC9EA-B1FC-4F80-A7B0-5F2861694048}" destId="{756DEC48-1718-431C-ACBB-4239C875979B}" srcOrd="7" destOrd="0" presId="urn:microsoft.com/office/officeart/2005/8/layout/target3"/>
    <dgm:cxn modelId="{EA4A01CD-51C0-4BC1-85F9-F21A913D38AE}" type="presParOf" srcId="{05AFC9EA-B1FC-4F80-A7B0-5F2861694048}" destId="{2087CBCC-FD74-44FA-833A-335CDA5F10A8}" srcOrd="8" destOrd="0" presId="urn:microsoft.com/office/officeart/2005/8/layout/target3"/>
    <dgm:cxn modelId="{A1B293A9-7131-487A-A551-89CB268E832A}" type="presParOf" srcId="{05AFC9EA-B1FC-4F80-A7B0-5F2861694048}" destId="{EDEA6C0A-907A-49C9-B46F-E2EE0A6EA86A}" srcOrd="9" destOrd="0" presId="urn:microsoft.com/office/officeart/2005/8/layout/target3"/>
    <dgm:cxn modelId="{08D905A4-2238-40B8-87F8-F082BAAAB383}" type="presParOf" srcId="{05AFC9EA-B1FC-4F80-A7B0-5F2861694048}" destId="{3F67135F-5F0C-4D6D-92F4-F7F9E98986A0}" srcOrd="10" destOrd="0" presId="urn:microsoft.com/office/officeart/2005/8/layout/target3"/>
    <dgm:cxn modelId="{DE3A8E7E-E9AD-4C3C-A500-135C4549F44F}" type="presParOf" srcId="{05AFC9EA-B1FC-4F80-A7B0-5F2861694048}" destId="{58DD2355-C362-4919-B0BA-FD6B3D5BBA3B}" srcOrd="11" destOrd="0" presId="urn:microsoft.com/office/officeart/2005/8/layout/target3"/>
    <dgm:cxn modelId="{DF397E5C-43B8-412B-9219-AD0CC24B944B}" type="presParOf" srcId="{05AFC9EA-B1FC-4F80-A7B0-5F2861694048}" destId="{A9EE77A5-0C72-4F87-B271-044B2231F50E}" srcOrd="12" destOrd="0" presId="urn:microsoft.com/office/officeart/2005/8/layout/target3"/>
    <dgm:cxn modelId="{CBC5301A-0A51-4F07-87C2-F91B89DBEC06}" type="presParOf" srcId="{05AFC9EA-B1FC-4F80-A7B0-5F2861694048}" destId="{7B8750DB-30F0-4194-9670-0278FE7E32D4}" srcOrd="13" destOrd="0" presId="urn:microsoft.com/office/officeart/2005/8/layout/target3"/>
    <dgm:cxn modelId="{8E6B8D30-D348-4058-B1C8-506032BECF17}" type="presParOf" srcId="{05AFC9EA-B1FC-4F80-A7B0-5F2861694048}" destId="{94D7D7AB-814B-4579-909D-2958221BB09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BD0DE1-D70F-4FC0-9FEF-F5815B5211B3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C7CA28-051A-41C2-A56A-2A9CDF2A5BEA}">
      <dgm:prSet phldrT="[Текст]"/>
      <dgm:spPr/>
      <dgm:t>
        <a:bodyPr/>
        <a:lstStyle/>
        <a:p>
          <a:r>
            <a:rPr lang="ru-RU" dirty="0"/>
            <a:t>привлекательность</a:t>
          </a:r>
        </a:p>
      </dgm:t>
    </dgm:pt>
    <dgm:pt modelId="{0287961A-6FE9-478B-8347-DAE117B5011C}" type="parTrans" cxnId="{2DF23068-4BD7-432D-91D8-F7F7240E48E2}">
      <dgm:prSet/>
      <dgm:spPr/>
      <dgm:t>
        <a:bodyPr/>
        <a:lstStyle/>
        <a:p>
          <a:endParaRPr lang="ru-RU"/>
        </a:p>
      </dgm:t>
    </dgm:pt>
    <dgm:pt modelId="{BDF1B59E-0E3A-4C55-B032-4E3CAC5026FE}" type="sibTrans" cxnId="{2DF23068-4BD7-432D-91D8-F7F7240E48E2}">
      <dgm:prSet/>
      <dgm:spPr/>
      <dgm:t>
        <a:bodyPr/>
        <a:lstStyle/>
        <a:p>
          <a:endParaRPr lang="ru-RU"/>
        </a:p>
      </dgm:t>
    </dgm:pt>
    <dgm:pt modelId="{BD78A0C1-0B7C-4295-953B-D33BABF4F42C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0DD1E237-AA39-459F-A6D9-4EB717DA25C4}" type="parTrans" cxnId="{E5DE680F-31B0-471C-8150-521890102118}">
      <dgm:prSet/>
      <dgm:spPr/>
      <dgm:t>
        <a:bodyPr/>
        <a:lstStyle/>
        <a:p>
          <a:endParaRPr lang="ru-RU"/>
        </a:p>
      </dgm:t>
    </dgm:pt>
    <dgm:pt modelId="{BBDA79BD-6196-457A-955B-583A1CFAD10A}" type="sibTrans" cxnId="{E5DE680F-31B0-471C-8150-521890102118}">
      <dgm:prSet/>
      <dgm:spPr/>
      <dgm:t>
        <a:bodyPr/>
        <a:lstStyle/>
        <a:p>
          <a:endParaRPr lang="ru-RU"/>
        </a:p>
      </dgm:t>
    </dgm:pt>
    <dgm:pt modelId="{B1CADAF7-F5BA-4089-8C5B-11D026D4CEE8}">
      <dgm:prSet phldrT="[Текст]"/>
      <dgm:spPr/>
      <dgm:t>
        <a:bodyPr/>
        <a:lstStyle/>
        <a:p>
          <a:r>
            <a:rPr lang="ru-RU" dirty="0"/>
            <a:t>репрезентативность источника</a:t>
          </a:r>
        </a:p>
      </dgm:t>
    </dgm:pt>
    <dgm:pt modelId="{AA84EA11-5B51-4BCD-A67E-32658C878903}" type="parTrans" cxnId="{5D89B289-1C2D-426D-AEEF-2A46715F7FFB}">
      <dgm:prSet/>
      <dgm:spPr/>
      <dgm:t>
        <a:bodyPr/>
        <a:lstStyle/>
        <a:p>
          <a:endParaRPr lang="ru-RU"/>
        </a:p>
      </dgm:t>
    </dgm:pt>
    <dgm:pt modelId="{0219ED8B-7778-491F-BB7E-BC35E0124C54}" type="sibTrans" cxnId="{5D89B289-1C2D-426D-AEEF-2A46715F7FFB}">
      <dgm:prSet/>
      <dgm:spPr/>
      <dgm:t>
        <a:bodyPr/>
        <a:lstStyle/>
        <a:p>
          <a:endParaRPr lang="ru-RU"/>
        </a:p>
      </dgm:t>
    </dgm:pt>
    <dgm:pt modelId="{2D4EC614-AB61-4612-8990-F5FB79E07C53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C30EABBA-F507-4985-BE6C-8396FB566B23}" type="parTrans" cxnId="{0941272C-8614-4F30-92C6-9815D8D94EB7}">
      <dgm:prSet/>
      <dgm:spPr/>
      <dgm:t>
        <a:bodyPr/>
        <a:lstStyle/>
        <a:p>
          <a:endParaRPr lang="ru-RU"/>
        </a:p>
      </dgm:t>
    </dgm:pt>
    <dgm:pt modelId="{D2236F1B-01C7-445C-B790-561FF0F8080F}" type="sibTrans" cxnId="{0941272C-8614-4F30-92C6-9815D8D94EB7}">
      <dgm:prSet/>
      <dgm:spPr/>
      <dgm:t>
        <a:bodyPr/>
        <a:lstStyle/>
        <a:p>
          <a:endParaRPr lang="ru-RU"/>
        </a:p>
      </dgm:t>
    </dgm:pt>
    <dgm:pt modelId="{29F200E2-9520-43D3-A6D4-A1E3BFB9621E}">
      <dgm:prSet phldrT="[Текст]"/>
      <dgm:spPr/>
      <dgm:t>
        <a:bodyPr/>
        <a:lstStyle/>
        <a:p>
          <a:r>
            <a:rPr lang="ru-RU" dirty="0"/>
            <a:t>дополнительные характеристики: материал, техника изготовления, датировка, форма, размер</a:t>
          </a:r>
        </a:p>
      </dgm:t>
    </dgm:pt>
    <dgm:pt modelId="{2030E520-5081-4A26-974A-754B4A949CC8}" type="parTrans" cxnId="{D2885342-BB20-43A0-8C80-1755CBEF24A8}">
      <dgm:prSet/>
      <dgm:spPr/>
      <dgm:t>
        <a:bodyPr/>
        <a:lstStyle/>
        <a:p>
          <a:endParaRPr lang="ru-RU"/>
        </a:p>
      </dgm:t>
    </dgm:pt>
    <dgm:pt modelId="{7DDDAA9D-6185-4565-8BBB-05F08F025D33}" type="sibTrans" cxnId="{D2885342-BB20-43A0-8C80-1755CBEF24A8}">
      <dgm:prSet/>
      <dgm:spPr/>
      <dgm:t>
        <a:bodyPr/>
        <a:lstStyle/>
        <a:p>
          <a:endParaRPr lang="ru-RU"/>
        </a:p>
      </dgm:t>
    </dgm:pt>
    <dgm:pt modelId="{15E05A37-C211-4B15-853F-031A71A919C1}">
      <dgm:prSet phldrT="[Текст]"/>
      <dgm:spPr/>
      <dgm:t>
        <a:bodyPr/>
        <a:lstStyle/>
        <a:p>
          <a:r>
            <a:rPr lang="ru-RU" dirty="0"/>
            <a:t>информативность,</a:t>
          </a:r>
        </a:p>
      </dgm:t>
    </dgm:pt>
    <dgm:pt modelId="{0F638339-C81F-4028-B223-529E4C2B67D8}" type="sibTrans" cxnId="{AF7CBB36-4551-4B74-ADDF-E1CF401E54D8}">
      <dgm:prSet/>
      <dgm:spPr/>
      <dgm:t>
        <a:bodyPr/>
        <a:lstStyle/>
        <a:p>
          <a:endParaRPr lang="ru-RU"/>
        </a:p>
      </dgm:t>
    </dgm:pt>
    <dgm:pt modelId="{D9C11653-3271-48D8-8220-592181F02BB7}" type="parTrans" cxnId="{AF7CBB36-4551-4B74-ADDF-E1CF401E54D8}">
      <dgm:prSet/>
      <dgm:spPr/>
      <dgm:t>
        <a:bodyPr/>
        <a:lstStyle/>
        <a:p>
          <a:endParaRPr lang="ru-RU"/>
        </a:p>
      </dgm:t>
    </dgm:pt>
    <dgm:pt modelId="{8AD0E911-6858-426A-A063-578DA20A5DF7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3D3D4A45-0651-41AD-B145-EBEF3DF25E80}" type="sibTrans" cxnId="{B42411C6-A63C-40F0-9DF8-26889424D7E6}">
      <dgm:prSet/>
      <dgm:spPr/>
      <dgm:t>
        <a:bodyPr/>
        <a:lstStyle/>
        <a:p>
          <a:endParaRPr lang="ru-RU"/>
        </a:p>
      </dgm:t>
    </dgm:pt>
    <dgm:pt modelId="{6A4E194E-268B-46D6-AFDC-451A07C45276}" type="parTrans" cxnId="{B42411C6-A63C-40F0-9DF8-26889424D7E6}">
      <dgm:prSet/>
      <dgm:spPr/>
      <dgm:t>
        <a:bodyPr/>
        <a:lstStyle/>
        <a:p>
          <a:endParaRPr lang="ru-RU"/>
        </a:p>
      </dgm:t>
    </dgm:pt>
    <dgm:pt modelId="{A3416327-1541-4690-BCE0-9E22384D2DD2}" type="pres">
      <dgm:prSet presAssocID="{A3BD0DE1-D70F-4FC0-9FEF-F5815B5211B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6EF661-F20A-4AD3-9FDC-AB571628A7D4}" type="pres">
      <dgm:prSet presAssocID="{8AD0E911-6858-426A-A063-578DA20A5DF7}" presName="composite" presStyleCnt="0"/>
      <dgm:spPr/>
    </dgm:pt>
    <dgm:pt modelId="{0DA9F7E6-38B8-4268-A152-8BEA2847340D}" type="pres">
      <dgm:prSet presAssocID="{8AD0E911-6858-426A-A063-578DA20A5DF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BF82C9-75E5-41EF-B162-551894022A20}" type="pres">
      <dgm:prSet presAssocID="{8AD0E911-6858-426A-A063-578DA20A5DF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B906B-3C6A-4C00-A48F-2E62E3666F65}" type="pres">
      <dgm:prSet presAssocID="{3D3D4A45-0651-41AD-B145-EBEF3DF25E80}" presName="sp" presStyleCnt="0"/>
      <dgm:spPr/>
    </dgm:pt>
    <dgm:pt modelId="{E1D961B2-7C7B-436E-A64E-E9939C767E86}" type="pres">
      <dgm:prSet presAssocID="{BD78A0C1-0B7C-4295-953B-D33BABF4F42C}" presName="composite" presStyleCnt="0"/>
      <dgm:spPr/>
    </dgm:pt>
    <dgm:pt modelId="{E26CAA4F-AA76-4C79-B161-9F2E96C14908}" type="pres">
      <dgm:prSet presAssocID="{BD78A0C1-0B7C-4295-953B-D33BABF4F42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A4C39-E511-45CF-9BD9-7D8AE8D707AC}" type="pres">
      <dgm:prSet presAssocID="{BD78A0C1-0B7C-4295-953B-D33BABF4F42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DB1359-E622-4259-8AD8-6050B05C7B74}" type="pres">
      <dgm:prSet presAssocID="{BBDA79BD-6196-457A-955B-583A1CFAD10A}" presName="sp" presStyleCnt="0"/>
      <dgm:spPr/>
    </dgm:pt>
    <dgm:pt modelId="{8A77AC24-4160-46EC-AD83-25EE171A674A}" type="pres">
      <dgm:prSet presAssocID="{2D4EC614-AB61-4612-8990-F5FB79E07C53}" presName="composite" presStyleCnt="0"/>
      <dgm:spPr/>
    </dgm:pt>
    <dgm:pt modelId="{A7670524-926D-4383-80D5-D952CC12051D}" type="pres">
      <dgm:prSet presAssocID="{2D4EC614-AB61-4612-8990-F5FB79E07C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EBBEA-A9E5-4F84-8CA5-B31132894AB2}" type="pres">
      <dgm:prSet presAssocID="{2D4EC614-AB61-4612-8990-F5FB79E07C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86E09-CC1B-4934-AA29-D19FF5FA1626}" type="presOf" srcId="{8AD0E911-6858-426A-A063-578DA20A5DF7}" destId="{0DA9F7E6-38B8-4268-A152-8BEA2847340D}" srcOrd="0" destOrd="0" presId="urn:microsoft.com/office/officeart/2005/8/layout/chevron2"/>
    <dgm:cxn modelId="{84BC3096-6046-47E5-9F1B-B6F7963A8665}" type="presOf" srcId="{29F200E2-9520-43D3-A6D4-A1E3BFB9621E}" destId="{6D4EBBEA-A9E5-4F84-8CA5-B31132894AB2}" srcOrd="0" destOrd="0" presId="urn:microsoft.com/office/officeart/2005/8/layout/chevron2"/>
    <dgm:cxn modelId="{D2885342-BB20-43A0-8C80-1755CBEF24A8}" srcId="{2D4EC614-AB61-4612-8990-F5FB79E07C53}" destId="{29F200E2-9520-43D3-A6D4-A1E3BFB9621E}" srcOrd="0" destOrd="0" parTransId="{2030E520-5081-4A26-974A-754B4A949CC8}" sibTransId="{7DDDAA9D-6185-4565-8BBB-05F08F025D33}"/>
    <dgm:cxn modelId="{051F479C-3F6C-4981-86AF-2E7CF0EC7FEE}" type="presOf" srcId="{B1CADAF7-F5BA-4089-8C5B-11D026D4CEE8}" destId="{4BDA4C39-E511-45CF-9BD9-7D8AE8D707AC}" srcOrd="0" destOrd="0" presId="urn:microsoft.com/office/officeart/2005/8/layout/chevron2"/>
    <dgm:cxn modelId="{E872906F-AAFB-4062-A2C0-EFA407BEE17A}" type="presOf" srcId="{2EC7CA28-051A-41C2-A56A-2A9CDF2A5BEA}" destId="{69BF82C9-75E5-41EF-B162-551894022A20}" srcOrd="0" destOrd="1" presId="urn:microsoft.com/office/officeart/2005/8/layout/chevron2"/>
    <dgm:cxn modelId="{2DF23068-4BD7-432D-91D8-F7F7240E48E2}" srcId="{8AD0E911-6858-426A-A063-578DA20A5DF7}" destId="{2EC7CA28-051A-41C2-A56A-2A9CDF2A5BEA}" srcOrd="1" destOrd="0" parTransId="{0287961A-6FE9-478B-8347-DAE117B5011C}" sibTransId="{BDF1B59E-0E3A-4C55-B032-4E3CAC5026FE}"/>
    <dgm:cxn modelId="{5D89B289-1C2D-426D-AEEF-2A46715F7FFB}" srcId="{BD78A0C1-0B7C-4295-953B-D33BABF4F42C}" destId="{B1CADAF7-F5BA-4089-8C5B-11D026D4CEE8}" srcOrd="0" destOrd="0" parTransId="{AA84EA11-5B51-4BCD-A67E-32658C878903}" sibTransId="{0219ED8B-7778-491F-BB7E-BC35E0124C54}"/>
    <dgm:cxn modelId="{EE2B3EC8-6F49-4D75-BB04-C9819C6E988D}" type="presOf" srcId="{2D4EC614-AB61-4612-8990-F5FB79E07C53}" destId="{A7670524-926D-4383-80D5-D952CC12051D}" srcOrd="0" destOrd="0" presId="urn:microsoft.com/office/officeart/2005/8/layout/chevron2"/>
    <dgm:cxn modelId="{AF7CBB36-4551-4B74-ADDF-E1CF401E54D8}" srcId="{8AD0E911-6858-426A-A063-578DA20A5DF7}" destId="{15E05A37-C211-4B15-853F-031A71A919C1}" srcOrd="0" destOrd="0" parTransId="{D9C11653-3271-48D8-8220-592181F02BB7}" sibTransId="{0F638339-C81F-4028-B223-529E4C2B67D8}"/>
    <dgm:cxn modelId="{E5DE680F-31B0-471C-8150-521890102118}" srcId="{A3BD0DE1-D70F-4FC0-9FEF-F5815B5211B3}" destId="{BD78A0C1-0B7C-4295-953B-D33BABF4F42C}" srcOrd="1" destOrd="0" parTransId="{0DD1E237-AA39-459F-A6D9-4EB717DA25C4}" sibTransId="{BBDA79BD-6196-457A-955B-583A1CFAD10A}"/>
    <dgm:cxn modelId="{0941272C-8614-4F30-92C6-9815D8D94EB7}" srcId="{A3BD0DE1-D70F-4FC0-9FEF-F5815B5211B3}" destId="{2D4EC614-AB61-4612-8990-F5FB79E07C53}" srcOrd="2" destOrd="0" parTransId="{C30EABBA-F507-4985-BE6C-8396FB566B23}" sibTransId="{D2236F1B-01C7-445C-B790-561FF0F8080F}"/>
    <dgm:cxn modelId="{B42411C6-A63C-40F0-9DF8-26889424D7E6}" srcId="{A3BD0DE1-D70F-4FC0-9FEF-F5815B5211B3}" destId="{8AD0E911-6858-426A-A063-578DA20A5DF7}" srcOrd="0" destOrd="0" parTransId="{6A4E194E-268B-46D6-AFDC-451A07C45276}" sibTransId="{3D3D4A45-0651-41AD-B145-EBEF3DF25E80}"/>
    <dgm:cxn modelId="{54E5AE05-44AB-40C1-947E-CD49F0FDE0B5}" type="presOf" srcId="{BD78A0C1-0B7C-4295-953B-D33BABF4F42C}" destId="{E26CAA4F-AA76-4C79-B161-9F2E96C14908}" srcOrd="0" destOrd="0" presId="urn:microsoft.com/office/officeart/2005/8/layout/chevron2"/>
    <dgm:cxn modelId="{78930D2C-87AB-4493-B505-5BE42775D8FF}" type="presOf" srcId="{15E05A37-C211-4B15-853F-031A71A919C1}" destId="{69BF82C9-75E5-41EF-B162-551894022A20}" srcOrd="0" destOrd="0" presId="urn:microsoft.com/office/officeart/2005/8/layout/chevron2"/>
    <dgm:cxn modelId="{E83F47EB-98CF-4114-B4BC-B1C60C3E8CDF}" type="presOf" srcId="{A3BD0DE1-D70F-4FC0-9FEF-F5815B5211B3}" destId="{A3416327-1541-4690-BCE0-9E22384D2DD2}" srcOrd="0" destOrd="0" presId="urn:microsoft.com/office/officeart/2005/8/layout/chevron2"/>
    <dgm:cxn modelId="{77C59595-8FB3-4FFD-AF34-1A3D8F56C997}" type="presParOf" srcId="{A3416327-1541-4690-BCE0-9E22384D2DD2}" destId="{FB6EF661-F20A-4AD3-9FDC-AB571628A7D4}" srcOrd="0" destOrd="0" presId="urn:microsoft.com/office/officeart/2005/8/layout/chevron2"/>
    <dgm:cxn modelId="{34CEF617-6D4E-416F-A51B-B43A437BEE55}" type="presParOf" srcId="{FB6EF661-F20A-4AD3-9FDC-AB571628A7D4}" destId="{0DA9F7E6-38B8-4268-A152-8BEA2847340D}" srcOrd="0" destOrd="0" presId="urn:microsoft.com/office/officeart/2005/8/layout/chevron2"/>
    <dgm:cxn modelId="{89F5A35B-B69C-402F-9552-79D5A633B935}" type="presParOf" srcId="{FB6EF661-F20A-4AD3-9FDC-AB571628A7D4}" destId="{69BF82C9-75E5-41EF-B162-551894022A20}" srcOrd="1" destOrd="0" presId="urn:microsoft.com/office/officeart/2005/8/layout/chevron2"/>
    <dgm:cxn modelId="{0485693D-02A1-40C3-A456-1F89FF9D8C31}" type="presParOf" srcId="{A3416327-1541-4690-BCE0-9E22384D2DD2}" destId="{9A8B906B-3C6A-4C00-A48F-2E62E3666F65}" srcOrd="1" destOrd="0" presId="urn:microsoft.com/office/officeart/2005/8/layout/chevron2"/>
    <dgm:cxn modelId="{6592AFE7-4141-4FDB-9801-C7EBA5A3F22C}" type="presParOf" srcId="{A3416327-1541-4690-BCE0-9E22384D2DD2}" destId="{E1D961B2-7C7B-436E-A64E-E9939C767E86}" srcOrd="2" destOrd="0" presId="urn:microsoft.com/office/officeart/2005/8/layout/chevron2"/>
    <dgm:cxn modelId="{9179BA3E-581D-44BC-ACDA-E774F875A3CC}" type="presParOf" srcId="{E1D961B2-7C7B-436E-A64E-E9939C767E86}" destId="{E26CAA4F-AA76-4C79-B161-9F2E96C14908}" srcOrd="0" destOrd="0" presId="urn:microsoft.com/office/officeart/2005/8/layout/chevron2"/>
    <dgm:cxn modelId="{0E6622C0-00DE-4775-9F9C-6C672EF5C8B5}" type="presParOf" srcId="{E1D961B2-7C7B-436E-A64E-E9939C767E86}" destId="{4BDA4C39-E511-45CF-9BD9-7D8AE8D707AC}" srcOrd="1" destOrd="0" presId="urn:microsoft.com/office/officeart/2005/8/layout/chevron2"/>
    <dgm:cxn modelId="{6B93473C-3EF9-47BF-A430-2BBF3E3E4F85}" type="presParOf" srcId="{A3416327-1541-4690-BCE0-9E22384D2DD2}" destId="{42DB1359-E622-4259-8AD8-6050B05C7B74}" srcOrd="3" destOrd="0" presId="urn:microsoft.com/office/officeart/2005/8/layout/chevron2"/>
    <dgm:cxn modelId="{E6ED1473-B2FD-4551-92F4-8AADD61C1C00}" type="presParOf" srcId="{A3416327-1541-4690-BCE0-9E22384D2DD2}" destId="{8A77AC24-4160-46EC-AD83-25EE171A674A}" srcOrd="4" destOrd="0" presId="urn:microsoft.com/office/officeart/2005/8/layout/chevron2"/>
    <dgm:cxn modelId="{D3E99821-D6DF-4085-8DE5-9DF8C8404930}" type="presParOf" srcId="{8A77AC24-4160-46EC-AD83-25EE171A674A}" destId="{A7670524-926D-4383-80D5-D952CC12051D}" srcOrd="0" destOrd="0" presId="urn:microsoft.com/office/officeart/2005/8/layout/chevron2"/>
    <dgm:cxn modelId="{68F97E5F-1186-4557-8E8C-AF6F3BF24FA6}" type="presParOf" srcId="{8A77AC24-4160-46EC-AD83-25EE171A674A}" destId="{6D4EBBEA-A9E5-4F84-8CA5-B31132894A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BD0DE1-D70F-4FC0-9FEF-F5815B5211B3}" type="doc">
      <dgm:prSet loTypeId="urn:microsoft.com/office/officeart/2005/8/layout/chevron2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BD78A0C1-0B7C-4295-953B-D33BABF4F42C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0DD1E237-AA39-459F-A6D9-4EB717DA25C4}" type="parTrans" cxnId="{E5DE680F-31B0-471C-8150-521890102118}">
      <dgm:prSet/>
      <dgm:spPr/>
      <dgm:t>
        <a:bodyPr/>
        <a:lstStyle/>
        <a:p>
          <a:endParaRPr lang="ru-RU"/>
        </a:p>
      </dgm:t>
    </dgm:pt>
    <dgm:pt modelId="{BBDA79BD-6196-457A-955B-583A1CFAD10A}" type="sibTrans" cxnId="{E5DE680F-31B0-471C-8150-521890102118}">
      <dgm:prSet/>
      <dgm:spPr/>
      <dgm:t>
        <a:bodyPr/>
        <a:lstStyle/>
        <a:p>
          <a:endParaRPr lang="ru-RU"/>
        </a:p>
      </dgm:t>
    </dgm:pt>
    <dgm:pt modelId="{B1CADAF7-F5BA-4089-8C5B-11D026D4CEE8}">
      <dgm:prSet phldrT="[Текст]"/>
      <dgm:spPr/>
      <dgm:t>
        <a:bodyPr/>
        <a:lstStyle/>
        <a:p>
          <a:r>
            <a:rPr lang="ru-RU" dirty="0"/>
            <a:t>Приказ о создании музея</a:t>
          </a:r>
        </a:p>
      </dgm:t>
    </dgm:pt>
    <dgm:pt modelId="{AA84EA11-5B51-4BCD-A67E-32658C878903}" type="parTrans" cxnId="{5D89B289-1C2D-426D-AEEF-2A46715F7FFB}">
      <dgm:prSet/>
      <dgm:spPr/>
      <dgm:t>
        <a:bodyPr/>
        <a:lstStyle/>
        <a:p>
          <a:endParaRPr lang="ru-RU"/>
        </a:p>
      </dgm:t>
    </dgm:pt>
    <dgm:pt modelId="{0219ED8B-7778-491F-BB7E-BC35E0124C54}" type="sibTrans" cxnId="{5D89B289-1C2D-426D-AEEF-2A46715F7FFB}">
      <dgm:prSet/>
      <dgm:spPr/>
      <dgm:t>
        <a:bodyPr/>
        <a:lstStyle/>
        <a:p>
          <a:endParaRPr lang="ru-RU"/>
        </a:p>
      </dgm:t>
    </dgm:pt>
    <dgm:pt modelId="{2D4EC614-AB61-4612-8990-F5FB79E07C53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C30EABBA-F507-4985-BE6C-8396FB566B23}" type="parTrans" cxnId="{0941272C-8614-4F30-92C6-9815D8D94EB7}">
      <dgm:prSet/>
      <dgm:spPr/>
      <dgm:t>
        <a:bodyPr/>
        <a:lstStyle/>
        <a:p>
          <a:endParaRPr lang="ru-RU"/>
        </a:p>
      </dgm:t>
    </dgm:pt>
    <dgm:pt modelId="{D2236F1B-01C7-445C-B790-561FF0F8080F}" type="sibTrans" cxnId="{0941272C-8614-4F30-92C6-9815D8D94EB7}">
      <dgm:prSet/>
      <dgm:spPr/>
      <dgm:t>
        <a:bodyPr/>
        <a:lstStyle/>
        <a:p>
          <a:endParaRPr lang="ru-RU"/>
        </a:p>
      </dgm:t>
    </dgm:pt>
    <dgm:pt modelId="{29F200E2-9520-43D3-A6D4-A1E3BFB9621E}">
      <dgm:prSet phldrT="[Текст]"/>
      <dgm:spPr/>
      <dgm:t>
        <a:bodyPr/>
        <a:lstStyle/>
        <a:p>
          <a:r>
            <a:rPr lang="ru-RU" dirty="0"/>
            <a:t>Приказ о назначении руководителя, должностные инструкции работников музея.</a:t>
          </a:r>
        </a:p>
      </dgm:t>
    </dgm:pt>
    <dgm:pt modelId="{2030E520-5081-4A26-974A-754B4A949CC8}" type="parTrans" cxnId="{D2885342-BB20-43A0-8C80-1755CBEF24A8}">
      <dgm:prSet/>
      <dgm:spPr/>
      <dgm:t>
        <a:bodyPr/>
        <a:lstStyle/>
        <a:p>
          <a:endParaRPr lang="ru-RU"/>
        </a:p>
      </dgm:t>
    </dgm:pt>
    <dgm:pt modelId="{7DDDAA9D-6185-4565-8BBB-05F08F025D33}" type="sibTrans" cxnId="{D2885342-BB20-43A0-8C80-1755CBEF24A8}">
      <dgm:prSet/>
      <dgm:spPr/>
      <dgm:t>
        <a:bodyPr/>
        <a:lstStyle/>
        <a:p>
          <a:endParaRPr lang="ru-RU"/>
        </a:p>
      </dgm:t>
    </dgm:pt>
    <dgm:pt modelId="{15E05A37-C211-4B15-853F-031A71A919C1}">
      <dgm:prSet phldrT="[Текст]"/>
      <dgm:spPr/>
      <dgm:t>
        <a:bodyPr/>
        <a:lstStyle/>
        <a:p>
          <a:r>
            <a:rPr lang="ru-RU" dirty="0"/>
            <a:t>Устав школьного музея с приложениями «Положение о совете музея»;</a:t>
          </a:r>
        </a:p>
      </dgm:t>
    </dgm:pt>
    <dgm:pt modelId="{0F638339-C81F-4028-B223-529E4C2B67D8}" type="sibTrans" cxnId="{AF7CBB36-4551-4B74-ADDF-E1CF401E54D8}">
      <dgm:prSet/>
      <dgm:spPr/>
      <dgm:t>
        <a:bodyPr/>
        <a:lstStyle/>
        <a:p>
          <a:endParaRPr lang="ru-RU"/>
        </a:p>
      </dgm:t>
    </dgm:pt>
    <dgm:pt modelId="{D9C11653-3271-48D8-8220-592181F02BB7}" type="parTrans" cxnId="{AF7CBB36-4551-4B74-ADDF-E1CF401E54D8}">
      <dgm:prSet/>
      <dgm:spPr/>
      <dgm:t>
        <a:bodyPr/>
        <a:lstStyle/>
        <a:p>
          <a:endParaRPr lang="ru-RU"/>
        </a:p>
      </dgm:t>
    </dgm:pt>
    <dgm:pt modelId="{8AD0E911-6858-426A-A063-578DA20A5DF7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3D3D4A45-0651-41AD-B145-EBEF3DF25E80}" type="sibTrans" cxnId="{B42411C6-A63C-40F0-9DF8-26889424D7E6}">
      <dgm:prSet/>
      <dgm:spPr/>
      <dgm:t>
        <a:bodyPr/>
        <a:lstStyle/>
        <a:p>
          <a:endParaRPr lang="ru-RU"/>
        </a:p>
      </dgm:t>
    </dgm:pt>
    <dgm:pt modelId="{6A4E194E-268B-46D6-AFDC-451A07C45276}" type="parTrans" cxnId="{B42411C6-A63C-40F0-9DF8-26889424D7E6}">
      <dgm:prSet/>
      <dgm:spPr/>
      <dgm:t>
        <a:bodyPr/>
        <a:lstStyle/>
        <a:p>
          <a:endParaRPr lang="ru-RU"/>
        </a:p>
      </dgm:t>
    </dgm:pt>
    <dgm:pt modelId="{F2CE5C06-294A-4FA2-9B32-D03E588072CD}">
      <dgm:prSet phldrT="[Текст]"/>
      <dgm:spPr/>
      <dgm:t>
        <a:bodyPr/>
        <a:lstStyle/>
        <a:p>
          <a:r>
            <a:rPr lang="ru-RU" dirty="0"/>
            <a:t>«Положение о попечительском совете (при наличии)»;</a:t>
          </a:r>
        </a:p>
      </dgm:t>
    </dgm:pt>
    <dgm:pt modelId="{C5DF9A33-4E99-42C3-9C5F-0A3AE7CB9968}" type="parTrans" cxnId="{736297FF-0542-4473-8237-20C4F513ACEF}">
      <dgm:prSet/>
      <dgm:spPr/>
      <dgm:t>
        <a:bodyPr/>
        <a:lstStyle/>
        <a:p>
          <a:endParaRPr lang="ru-RU"/>
        </a:p>
      </dgm:t>
    </dgm:pt>
    <dgm:pt modelId="{9D7336EC-8AEB-4EB4-8EA5-8BBC914CDA05}" type="sibTrans" cxnId="{736297FF-0542-4473-8237-20C4F513ACEF}">
      <dgm:prSet/>
      <dgm:spPr/>
      <dgm:t>
        <a:bodyPr/>
        <a:lstStyle/>
        <a:p>
          <a:endParaRPr lang="ru-RU"/>
        </a:p>
      </dgm:t>
    </dgm:pt>
    <dgm:pt modelId="{A27D9F9E-6BFA-475A-9CE5-7468F9ED126C}">
      <dgm:prSet phldrT="[Текст]"/>
      <dgm:spPr/>
      <dgm:t>
        <a:bodyPr/>
        <a:lstStyle/>
        <a:p>
          <a:r>
            <a:rPr lang="ru-RU" dirty="0"/>
            <a:t>«Положение о совете ветеранов (при наличии)»</a:t>
          </a:r>
        </a:p>
      </dgm:t>
    </dgm:pt>
    <dgm:pt modelId="{8F785D22-4A9D-454A-BAF7-1851EFB60D4C}" type="parTrans" cxnId="{D0552420-2B5A-472A-8483-8EB104DF12ED}">
      <dgm:prSet/>
      <dgm:spPr/>
      <dgm:t>
        <a:bodyPr/>
        <a:lstStyle/>
        <a:p>
          <a:endParaRPr lang="ru-RU"/>
        </a:p>
      </dgm:t>
    </dgm:pt>
    <dgm:pt modelId="{FE199D76-9921-46C7-B62F-00B0DC47ABD7}" type="sibTrans" cxnId="{D0552420-2B5A-472A-8483-8EB104DF12ED}">
      <dgm:prSet/>
      <dgm:spPr/>
      <dgm:t>
        <a:bodyPr/>
        <a:lstStyle/>
        <a:p>
          <a:endParaRPr lang="ru-RU"/>
        </a:p>
      </dgm:t>
    </dgm:pt>
    <dgm:pt modelId="{A3416327-1541-4690-BCE0-9E22384D2DD2}" type="pres">
      <dgm:prSet presAssocID="{A3BD0DE1-D70F-4FC0-9FEF-F5815B5211B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6EF661-F20A-4AD3-9FDC-AB571628A7D4}" type="pres">
      <dgm:prSet presAssocID="{8AD0E911-6858-426A-A063-578DA20A5DF7}" presName="composite" presStyleCnt="0"/>
      <dgm:spPr/>
    </dgm:pt>
    <dgm:pt modelId="{0DA9F7E6-38B8-4268-A152-8BEA2847340D}" type="pres">
      <dgm:prSet presAssocID="{8AD0E911-6858-426A-A063-578DA20A5DF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BF82C9-75E5-41EF-B162-551894022A20}" type="pres">
      <dgm:prSet presAssocID="{8AD0E911-6858-426A-A063-578DA20A5DF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B906B-3C6A-4C00-A48F-2E62E3666F65}" type="pres">
      <dgm:prSet presAssocID="{3D3D4A45-0651-41AD-B145-EBEF3DF25E80}" presName="sp" presStyleCnt="0"/>
      <dgm:spPr/>
    </dgm:pt>
    <dgm:pt modelId="{E1D961B2-7C7B-436E-A64E-E9939C767E86}" type="pres">
      <dgm:prSet presAssocID="{BD78A0C1-0B7C-4295-953B-D33BABF4F42C}" presName="composite" presStyleCnt="0"/>
      <dgm:spPr/>
    </dgm:pt>
    <dgm:pt modelId="{E26CAA4F-AA76-4C79-B161-9F2E96C14908}" type="pres">
      <dgm:prSet presAssocID="{BD78A0C1-0B7C-4295-953B-D33BABF4F42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A4C39-E511-45CF-9BD9-7D8AE8D707AC}" type="pres">
      <dgm:prSet presAssocID="{BD78A0C1-0B7C-4295-953B-D33BABF4F42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DB1359-E622-4259-8AD8-6050B05C7B74}" type="pres">
      <dgm:prSet presAssocID="{BBDA79BD-6196-457A-955B-583A1CFAD10A}" presName="sp" presStyleCnt="0"/>
      <dgm:spPr/>
    </dgm:pt>
    <dgm:pt modelId="{8A77AC24-4160-46EC-AD83-25EE171A674A}" type="pres">
      <dgm:prSet presAssocID="{2D4EC614-AB61-4612-8990-F5FB79E07C53}" presName="composite" presStyleCnt="0"/>
      <dgm:spPr/>
    </dgm:pt>
    <dgm:pt modelId="{A7670524-926D-4383-80D5-D952CC12051D}" type="pres">
      <dgm:prSet presAssocID="{2D4EC614-AB61-4612-8990-F5FB79E07C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EBBEA-A9E5-4F84-8CA5-B31132894AB2}" type="pres">
      <dgm:prSet presAssocID="{2D4EC614-AB61-4612-8990-F5FB79E07C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474A1D-F728-4BAD-A0A4-B8DA593469B1}" type="presOf" srcId="{15E05A37-C211-4B15-853F-031A71A919C1}" destId="{69BF82C9-75E5-41EF-B162-551894022A20}" srcOrd="0" destOrd="0" presId="urn:microsoft.com/office/officeart/2005/8/layout/chevron2"/>
    <dgm:cxn modelId="{5A5D7AA7-C292-45AE-BC3E-1FFEC97834B9}" type="presOf" srcId="{A3BD0DE1-D70F-4FC0-9FEF-F5815B5211B3}" destId="{A3416327-1541-4690-BCE0-9E22384D2DD2}" srcOrd="0" destOrd="0" presId="urn:microsoft.com/office/officeart/2005/8/layout/chevron2"/>
    <dgm:cxn modelId="{6A04FADE-DEE5-40B6-9411-FF1E0AF5B538}" type="presOf" srcId="{2D4EC614-AB61-4612-8990-F5FB79E07C53}" destId="{A7670524-926D-4383-80D5-D952CC12051D}" srcOrd="0" destOrd="0" presId="urn:microsoft.com/office/officeart/2005/8/layout/chevron2"/>
    <dgm:cxn modelId="{D2885342-BB20-43A0-8C80-1755CBEF24A8}" srcId="{2D4EC614-AB61-4612-8990-F5FB79E07C53}" destId="{29F200E2-9520-43D3-A6D4-A1E3BFB9621E}" srcOrd="0" destOrd="0" parTransId="{2030E520-5081-4A26-974A-754B4A949CC8}" sibTransId="{7DDDAA9D-6185-4565-8BBB-05F08F025D33}"/>
    <dgm:cxn modelId="{D0552420-2B5A-472A-8483-8EB104DF12ED}" srcId="{8AD0E911-6858-426A-A063-578DA20A5DF7}" destId="{A27D9F9E-6BFA-475A-9CE5-7468F9ED126C}" srcOrd="2" destOrd="0" parTransId="{8F785D22-4A9D-454A-BAF7-1851EFB60D4C}" sibTransId="{FE199D76-9921-46C7-B62F-00B0DC47ABD7}"/>
    <dgm:cxn modelId="{81F7AE3C-619D-4CB4-B9D4-77F1BCC951B4}" type="presOf" srcId="{F2CE5C06-294A-4FA2-9B32-D03E588072CD}" destId="{69BF82C9-75E5-41EF-B162-551894022A20}" srcOrd="0" destOrd="1" presId="urn:microsoft.com/office/officeart/2005/8/layout/chevron2"/>
    <dgm:cxn modelId="{5D89B289-1C2D-426D-AEEF-2A46715F7FFB}" srcId="{BD78A0C1-0B7C-4295-953B-D33BABF4F42C}" destId="{B1CADAF7-F5BA-4089-8C5B-11D026D4CEE8}" srcOrd="0" destOrd="0" parTransId="{AA84EA11-5B51-4BCD-A67E-32658C878903}" sibTransId="{0219ED8B-7778-491F-BB7E-BC35E0124C54}"/>
    <dgm:cxn modelId="{FF9FBCA2-5D4B-48AA-9EED-B88185375031}" type="presOf" srcId="{A27D9F9E-6BFA-475A-9CE5-7468F9ED126C}" destId="{69BF82C9-75E5-41EF-B162-551894022A20}" srcOrd="0" destOrd="2" presId="urn:microsoft.com/office/officeart/2005/8/layout/chevron2"/>
    <dgm:cxn modelId="{7A920FE5-F6C6-44A9-97E6-7E0DD02375E5}" type="presOf" srcId="{B1CADAF7-F5BA-4089-8C5B-11D026D4CEE8}" destId="{4BDA4C39-E511-45CF-9BD9-7D8AE8D707AC}" srcOrd="0" destOrd="0" presId="urn:microsoft.com/office/officeart/2005/8/layout/chevron2"/>
    <dgm:cxn modelId="{AF7CBB36-4551-4B74-ADDF-E1CF401E54D8}" srcId="{8AD0E911-6858-426A-A063-578DA20A5DF7}" destId="{15E05A37-C211-4B15-853F-031A71A919C1}" srcOrd="0" destOrd="0" parTransId="{D9C11653-3271-48D8-8220-592181F02BB7}" sibTransId="{0F638339-C81F-4028-B223-529E4C2B67D8}"/>
    <dgm:cxn modelId="{E5DE680F-31B0-471C-8150-521890102118}" srcId="{A3BD0DE1-D70F-4FC0-9FEF-F5815B5211B3}" destId="{BD78A0C1-0B7C-4295-953B-D33BABF4F42C}" srcOrd="1" destOrd="0" parTransId="{0DD1E237-AA39-459F-A6D9-4EB717DA25C4}" sibTransId="{BBDA79BD-6196-457A-955B-583A1CFAD10A}"/>
    <dgm:cxn modelId="{0941272C-8614-4F30-92C6-9815D8D94EB7}" srcId="{A3BD0DE1-D70F-4FC0-9FEF-F5815B5211B3}" destId="{2D4EC614-AB61-4612-8990-F5FB79E07C53}" srcOrd="2" destOrd="0" parTransId="{C30EABBA-F507-4985-BE6C-8396FB566B23}" sibTransId="{D2236F1B-01C7-445C-B790-561FF0F8080F}"/>
    <dgm:cxn modelId="{736297FF-0542-4473-8237-20C4F513ACEF}" srcId="{8AD0E911-6858-426A-A063-578DA20A5DF7}" destId="{F2CE5C06-294A-4FA2-9B32-D03E588072CD}" srcOrd="1" destOrd="0" parTransId="{C5DF9A33-4E99-42C3-9C5F-0A3AE7CB9968}" sibTransId="{9D7336EC-8AEB-4EB4-8EA5-8BBC914CDA05}"/>
    <dgm:cxn modelId="{44CD3141-C329-44EA-9AAE-2521446CA578}" type="presOf" srcId="{29F200E2-9520-43D3-A6D4-A1E3BFB9621E}" destId="{6D4EBBEA-A9E5-4F84-8CA5-B31132894AB2}" srcOrd="0" destOrd="0" presId="urn:microsoft.com/office/officeart/2005/8/layout/chevron2"/>
    <dgm:cxn modelId="{B42411C6-A63C-40F0-9DF8-26889424D7E6}" srcId="{A3BD0DE1-D70F-4FC0-9FEF-F5815B5211B3}" destId="{8AD0E911-6858-426A-A063-578DA20A5DF7}" srcOrd="0" destOrd="0" parTransId="{6A4E194E-268B-46D6-AFDC-451A07C45276}" sibTransId="{3D3D4A45-0651-41AD-B145-EBEF3DF25E80}"/>
    <dgm:cxn modelId="{E7E1921D-45F9-48F5-B724-E2187858111A}" type="presOf" srcId="{8AD0E911-6858-426A-A063-578DA20A5DF7}" destId="{0DA9F7E6-38B8-4268-A152-8BEA2847340D}" srcOrd="0" destOrd="0" presId="urn:microsoft.com/office/officeart/2005/8/layout/chevron2"/>
    <dgm:cxn modelId="{9BA182A2-1957-4249-BBD5-826DD0BFE67E}" type="presOf" srcId="{BD78A0C1-0B7C-4295-953B-D33BABF4F42C}" destId="{E26CAA4F-AA76-4C79-B161-9F2E96C14908}" srcOrd="0" destOrd="0" presId="urn:microsoft.com/office/officeart/2005/8/layout/chevron2"/>
    <dgm:cxn modelId="{39B3EDF9-E740-4566-91C1-FA206117F77D}" type="presParOf" srcId="{A3416327-1541-4690-BCE0-9E22384D2DD2}" destId="{FB6EF661-F20A-4AD3-9FDC-AB571628A7D4}" srcOrd="0" destOrd="0" presId="urn:microsoft.com/office/officeart/2005/8/layout/chevron2"/>
    <dgm:cxn modelId="{1EF81562-9DCF-4269-A740-4F398EF452B0}" type="presParOf" srcId="{FB6EF661-F20A-4AD3-9FDC-AB571628A7D4}" destId="{0DA9F7E6-38B8-4268-A152-8BEA2847340D}" srcOrd="0" destOrd="0" presId="urn:microsoft.com/office/officeart/2005/8/layout/chevron2"/>
    <dgm:cxn modelId="{A1756E82-D265-45B2-8425-EE59998BBD56}" type="presParOf" srcId="{FB6EF661-F20A-4AD3-9FDC-AB571628A7D4}" destId="{69BF82C9-75E5-41EF-B162-551894022A20}" srcOrd="1" destOrd="0" presId="urn:microsoft.com/office/officeart/2005/8/layout/chevron2"/>
    <dgm:cxn modelId="{95B43D8B-E19E-499E-AC09-4D261017F140}" type="presParOf" srcId="{A3416327-1541-4690-BCE0-9E22384D2DD2}" destId="{9A8B906B-3C6A-4C00-A48F-2E62E3666F65}" srcOrd="1" destOrd="0" presId="urn:microsoft.com/office/officeart/2005/8/layout/chevron2"/>
    <dgm:cxn modelId="{E3296DA2-0BAE-4EE9-8E1D-9C49E5424C31}" type="presParOf" srcId="{A3416327-1541-4690-BCE0-9E22384D2DD2}" destId="{E1D961B2-7C7B-436E-A64E-E9939C767E86}" srcOrd="2" destOrd="0" presId="urn:microsoft.com/office/officeart/2005/8/layout/chevron2"/>
    <dgm:cxn modelId="{F57F7683-FD74-4D95-8545-AC382531DF36}" type="presParOf" srcId="{E1D961B2-7C7B-436E-A64E-E9939C767E86}" destId="{E26CAA4F-AA76-4C79-B161-9F2E96C14908}" srcOrd="0" destOrd="0" presId="urn:microsoft.com/office/officeart/2005/8/layout/chevron2"/>
    <dgm:cxn modelId="{D2FA6407-29F8-44D8-8BBC-8E8054896CFA}" type="presParOf" srcId="{E1D961B2-7C7B-436E-A64E-E9939C767E86}" destId="{4BDA4C39-E511-45CF-9BD9-7D8AE8D707AC}" srcOrd="1" destOrd="0" presId="urn:microsoft.com/office/officeart/2005/8/layout/chevron2"/>
    <dgm:cxn modelId="{F283BE03-8298-4205-A4D1-91E1958D50BC}" type="presParOf" srcId="{A3416327-1541-4690-BCE0-9E22384D2DD2}" destId="{42DB1359-E622-4259-8AD8-6050B05C7B74}" srcOrd="3" destOrd="0" presId="urn:microsoft.com/office/officeart/2005/8/layout/chevron2"/>
    <dgm:cxn modelId="{A48A0850-8286-41BB-874B-BC54FA58DBAB}" type="presParOf" srcId="{A3416327-1541-4690-BCE0-9E22384D2DD2}" destId="{8A77AC24-4160-46EC-AD83-25EE171A674A}" srcOrd="4" destOrd="0" presId="urn:microsoft.com/office/officeart/2005/8/layout/chevron2"/>
    <dgm:cxn modelId="{EDFD6DBC-7EE1-4D4D-8983-CF3692A1715F}" type="presParOf" srcId="{8A77AC24-4160-46EC-AD83-25EE171A674A}" destId="{A7670524-926D-4383-80D5-D952CC12051D}" srcOrd="0" destOrd="0" presId="urn:microsoft.com/office/officeart/2005/8/layout/chevron2"/>
    <dgm:cxn modelId="{C54962AB-2CBE-4A69-91C6-689007168D00}" type="presParOf" srcId="{8A77AC24-4160-46EC-AD83-25EE171A674A}" destId="{6D4EBBEA-A9E5-4F84-8CA5-B31132894A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86F83-7414-4BA6-864C-BE923EEA5DA5}">
      <dsp:nvSpPr>
        <dsp:cNvPr id="0" name=""/>
        <dsp:cNvSpPr/>
      </dsp:nvSpPr>
      <dsp:spPr>
        <a:xfrm>
          <a:off x="-29620" y="215761"/>
          <a:ext cx="5212080" cy="52120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79510-19E8-4C22-9B78-3DCCFCDCB1B2}">
      <dsp:nvSpPr>
        <dsp:cNvPr id="0" name=""/>
        <dsp:cNvSpPr/>
      </dsp:nvSpPr>
      <dsp:spPr>
        <a:xfrm>
          <a:off x="2576419" y="215760"/>
          <a:ext cx="6080760" cy="5212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вещественные</a:t>
          </a:r>
        </a:p>
      </dsp:txBody>
      <dsp:txXfrm>
        <a:off x="2576419" y="215760"/>
        <a:ext cx="3040380" cy="1563627"/>
      </dsp:txXfrm>
    </dsp:sp>
    <dsp:sp modelId="{D6067E4E-ABA7-4791-8AD8-3151546EAC44}">
      <dsp:nvSpPr>
        <dsp:cNvPr id="0" name=""/>
        <dsp:cNvSpPr/>
      </dsp:nvSpPr>
      <dsp:spPr>
        <a:xfrm>
          <a:off x="882494" y="1779388"/>
          <a:ext cx="3387848" cy="338784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91C08-6103-4C29-B190-7DEC48CB2A97}">
      <dsp:nvSpPr>
        <dsp:cNvPr id="0" name=""/>
        <dsp:cNvSpPr/>
      </dsp:nvSpPr>
      <dsp:spPr>
        <a:xfrm>
          <a:off x="2576419" y="1779388"/>
          <a:ext cx="6080760" cy="3387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письменные</a:t>
          </a:r>
        </a:p>
      </dsp:txBody>
      <dsp:txXfrm>
        <a:off x="2576419" y="1779388"/>
        <a:ext cx="3040380" cy="1563622"/>
      </dsp:txXfrm>
    </dsp:sp>
    <dsp:sp modelId="{756DEC48-1718-431C-ACBB-4239C875979B}">
      <dsp:nvSpPr>
        <dsp:cNvPr id="0" name=""/>
        <dsp:cNvSpPr/>
      </dsp:nvSpPr>
      <dsp:spPr>
        <a:xfrm>
          <a:off x="1794607" y="3343010"/>
          <a:ext cx="1563622" cy="156362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7CBCC-FD74-44FA-833A-335CDA5F10A8}">
      <dsp:nvSpPr>
        <dsp:cNvPr id="0" name=""/>
        <dsp:cNvSpPr/>
      </dsp:nvSpPr>
      <dsp:spPr>
        <a:xfrm>
          <a:off x="2576419" y="3343010"/>
          <a:ext cx="6080760" cy="15636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изобразительные</a:t>
          </a:r>
          <a:r>
            <a:rPr lang="ru-RU" sz="2900" kern="1200" dirty="0"/>
            <a:t> </a:t>
          </a:r>
        </a:p>
      </dsp:txBody>
      <dsp:txXfrm>
        <a:off x="2576419" y="3343010"/>
        <a:ext cx="3040380" cy="1563622"/>
      </dsp:txXfrm>
    </dsp:sp>
    <dsp:sp modelId="{3F67135F-5F0C-4D6D-92F4-F7F9E98986A0}">
      <dsp:nvSpPr>
        <dsp:cNvPr id="0" name=""/>
        <dsp:cNvSpPr/>
      </dsp:nvSpPr>
      <dsp:spPr>
        <a:xfrm>
          <a:off x="5557557" y="215760"/>
          <a:ext cx="3158863" cy="156362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знамена, орудия труда, предметы быта и     одежды, мемориальные предметы;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археологические материалы,;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 нумизматические материалы (монеты, боны, медали).</a:t>
          </a:r>
        </a:p>
      </dsp:txBody>
      <dsp:txXfrm>
        <a:off x="5557557" y="215760"/>
        <a:ext cx="3158863" cy="1563627"/>
      </dsp:txXfrm>
    </dsp:sp>
    <dsp:sp modelId="{A9EE77A5-0C72-4F87-B271-044B2231F50E}">
      <dsp:nvSpPr>
        <dsp:cNvPr id="0" name=""/>
        <dsp:cNvSpPr/>
      </dsp:nvSpPr>
      <dsp:spPr>
        <a:xfrm>
          <a:off x="5616799" y="1779388"/>
          <a:ext cx="3040380" cy="1563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экземпляры книг, журналов и газет (первоисточники информации);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книги и другие массовые издания (если  обладают мемориальной ценностью);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листовки, объявления, пригласительные билеты</a:t>
          </a:r>
        </a:p>
      </dsp:txBody>
      <dsp:txXfrm>
        <a:off x="5616799" y="1779388"/>
        <a:ext cx="3040380" cy="1563622"/>
      </dsp:txXfrm>
    </dsp:sp>
    <dsp:sp modelId="{94D7D7AB-814B-4579-909D-2958221BB094}">
      <dsp:nvSpPr>
        <dsp:cNvPr id="0" name=""/>
        <dsp:cNvSpPr/>
      </dsp:nvSpPr>
      <dsp:spPr>
        <a:xfrm>
          <a:off x="5616799" y="3343010"/>
          <a:ext cx="3040380" cy="1563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визуальный материал, связанный с историческими событиями и явлениями, историей науки или географическими открытиями;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произведения изобразительного искусства </a:t>
          </a:r>
        </a:p>
      </dsp:txBody>
      <dsp:txXfrm>
        <a:off x="5616799" y="3343010"/>
        <a:ext cx="3040380" cy="15636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9F7E6-38B8-4268-A152-8BEA2847340D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1</a:t>
          </a:r>
        </a:p>
      </dsp:txBody>
      <dsp:txXfrm rot="-5400000">
        <a:off x="1" y="573596"/>
        <a:ext cx="1146297" cy="491270"/>
      </dsp:txXfrm>
    </dsp:sp>
    <dsp:sp modelId="{69BF82C9-75E5-41EF-B162-551894022A20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информативность,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привлекательность</a:t>
          </a:r>
        </a:p>
      </dsp:txBody>
      <dsp:txXfrm rot="-5400000">
        <a:off x="1146298" y="52408"/>
        <a:ext cx="7031341" cy="960496"/>
      </dsp:txXfrm>
    </dsp:sp>
    <dsp:sp modelId="{E26CAA4F-AA76-4C79-B161-9F2E96C14908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2</a:t>
          </a:r>
        </a:p>
      </dsp:txBody>
      <dsp:txXfrm rot="-5400000">
        <a:off x="1" y="2017346"/>
        <a:ext cx="1146297" cy="491270"/>
      </dsp:txXfrm>
    </dsp:sp>
    <dsp:sp modelId="{4BDA4C39-E511-45CF-9BD9-7D8AE8D707AC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репрезентативность источника</a:t>
          </a:r>
        </a:p>
      </dsp:txBody>
      <dsp:txXfrm rot="-5400000">
        <a:off x="1146298" y="1496158"/>
        <a:ext cx="7031341" cy="960496"/>
      </dsp:txXfrm>
    </dsp:sp>
    <dsp:sp modelId="{A7670524-926D-4383-80D5-D952CC12051D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3</a:t>
          </a:r>
        </a:p>
      </dsp:txBody>
      <dsp:txXfrm rot="-5400000">
        <a:off x="1" y="3461096"/>
        <a:ext cx="1146297" cy="491270"/>
      </dsp:txXfrm>
    </dsp:sp>
    <dsp:sp modelId="{6D4EBBEA-A9E5-4F84-8CA5-B31132894AB2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дополнительные характеристики: материал, техника изготовления, датировка, форма, размер</a:t>
          </a:r>
        </a:p>
      </dsp:txBody>
      <dsp:txXfrm rot="-5400000">
        <a:off x="1146298" y="2939908"/>
        <a:ext cx="7031341" cy="96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9F7E6-38B8-4268-A152-8BEA2847340D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1</a:t>
          </a:r>
        </a:p>
      </dsp:txBody>
      <dsp:txXfrm rot="-5400000">
        <a:off x="1" y="573596"/>
        <a:ext cx="1146297" cy="491270"/>
      </dsp:txXfrm>
    </dsp:sp>
    <dsp:sp modelId="{69BF82C9-75E5-41EF-B162-551894022A20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Устав школьного музея с приложениями «Положение о совете музея»;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«Положение о попечительском совете (при наличии)»;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«Положение о совете ветеранов (при наличии)»</a:t>
          </a:r>
        </a:p>
      </dsp:txBody>
      <dsp:txXfrm rot="-5400000">
        <a:off x="1146298" y="52408"/>
        <a:ext cx="7031341" cy="960496"/>
      </dsp:txXfrm>
    </dsp:sp>
    <dsp:sp modelId="{E26CAA4F-AA76-4C79-B161-9F2E96C14908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2</a:t>
          </a:r>
        </a:p>
      </dsp:txBody>
      <dsp:txXfrm rot="-5400000">
        <a:off x="1" y="2017346"/>
        <a:ext cx="1146297" cy="491270"/>
      </dsp:txXfrm>
    </dsp:sp>
    <dsp:sp modelId="{4BDA4C39-E511-45CF-9BD9-7D8AE8D707AC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Приказ о создании музея</a:t>
          </a:r>
        </a:p>
      </dsp:txBody>
      <dsp:txXfrm rot="-5400000">
        <a:off x="1146298" y="1496158"/>
        <a:ext cx="7031341" cy="960496"/>
      </dsp:txXfrm>
    </dsp:sp>
    <dsp:sp modelId="{A7670524-926D-4383-80D5-D952CC12051D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3</a:t>
          </a:r>
        </a:p>
      </dsp:txBody>
      <dsp:txXfrm rot="-5400000">
        <a:off x="1" y="3461096"/>
        <a:ext cx="1146297" cy="491270"/>
      </dsp:txXfrm>
    </dsp:sp>
    <dsp:sp modelId="{6D4EBBEA-A9E5-4F84-8CA5-B31132894AB2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Приказ о назначении руководителя, должностные инструкции работников музея.</a:t>
          </a:r>
        </a:p>
      </dsp:txBody>
      <dsp:txXfrm rot="-5400000">
        <a:off x="1146298" y="2939908"/>
        <a:ext cx="7031341" cy="96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1A2EB-2F95-41C9-BD41-FC72613FE80D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4C682-A01C-4064-86C5-7846CFD1F2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75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8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8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8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358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8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8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248B-4B8D-461B-A3FD-2607D6A32C62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695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248B-4B8D-461B-A3FD-2607D6A32C6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04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8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1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54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950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8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19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248B-4B8D-461B-A3FD-2607D6A32C62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53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248B-4B8D-461B-A3FD-2607D6A32C62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8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248B-4B8D-461B-A3FD-2607D6A32C62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41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8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8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C248B-4B8D-461B-A3FD-2607D6A32C62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452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5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19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358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8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2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56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5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8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9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0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0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0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6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8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2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0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9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0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3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8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9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6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6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6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0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4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6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79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0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4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5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6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8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90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9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3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4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5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6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7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9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0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1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4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5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6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7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9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0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1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3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4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5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6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7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19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21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22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24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25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26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27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28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2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1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2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3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4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5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6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7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8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3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0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1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3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4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5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6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7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8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4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50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51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52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53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55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56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57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58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59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1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3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4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6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7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8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69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1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3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4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5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6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7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8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79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8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8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8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83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84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86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87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88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89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0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3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4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5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6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7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8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99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0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3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4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5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6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7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8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09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10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1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12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13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14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415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17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18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19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0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1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3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4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5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6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7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8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29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0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1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3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4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5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6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7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8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39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40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41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4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43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44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45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446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48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49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0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1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2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4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5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6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7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8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59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0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1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2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4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5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6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7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8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69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0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1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2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4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5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6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77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79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0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1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3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5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6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7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8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89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0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1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2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3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5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6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7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8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99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0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1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2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3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5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6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7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08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0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1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2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3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4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6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7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8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9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0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1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2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3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4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6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7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8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29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0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1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2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3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4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6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7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8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39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1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2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3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4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5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7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8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49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1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2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3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4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5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7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8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59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0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1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2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3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4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5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7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8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69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70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75820" y="5330259"/>
            <a:ext cx="2537608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Подзаголовок 3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2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6142381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3409394" y="2728081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2984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7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четыр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1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1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8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2660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- пли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Подзаголовок 4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Подзаголовок 3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Картинка 3"/>
          <p:cNvSpPr>
            <a:spLocks noGrp="1"/>
          </p:cNvSpPr>
          <p:nvPr>
            <p:ph type="pic" sz="quarter" idx="11" hasCustomPrompt="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Подзаголовок 2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Картинка 2"/>
          <p:cNvSpPr>
            <a:spLocks noGrp="1"/>
          </p:cNvSpPr>
          <p:nvPr>
            <p:ph type="pic" sz="quarter" idx="12" hasCustomPrompt="1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21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2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идео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видео</a:t>
            </a:r>
            <a:endParaRPr lang="en-US" dirty="0"/>
          </a:p>
        </p:txBody>
      </p:sp>
      <p:sp>
        <p:nvSpPr>
          <p:cNvPr id="4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4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лючев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  <a:endParaRPr lang="en-US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45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Картинка 4"/>
          <p:cNvSpPr>
            <a:spLocks noGrp="1"/>
          </p:cNvSpPr>
          <p:nvPr>
            <p:ph type="pic" sz="quarter" idx="15" hasCustomPrompt="1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15" name="Текст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179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7167866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Картинка 5"/>
          <p:cNvSpPr>
            <a:spLocks noGrp="1"/>
          </p:cNvSpPr>
          <p:nvPr>
            <p:ph type="pic" sz="quarter" idx="14" hasCustomPrompt="1"/>
          </p:nvPr>
        </p:nvSpPr>
        <p:spPr>
          <a:xfrm>
            <a:off x="7167064" y="3142238"/>
            <a:ext cx="126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54088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9" name="Картинка 4"/>
          <p:cNvSpPr>
            <a:spLocks noGrp="1"/>
          </p:cNvSpPr>
          <p:nvPr>
            <p:ph type="pic" sz="quarter" idx="13" hasCustomPrompt="1"/>
          </p:nvPr>
        </p:nvSpPr>
        <p:spPr>
          <a:xfrm>
            <a:off x="5540082" y="3142238"/>
            <a:ext cx="126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13905" y="4842459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3"/>
          <p:cNvSpPr>
            <a:spLocks noGrp="1"/>
          </p:cNvSpPr>
          <p:nvPr>
            <p:ph type="pic" sz="quarter" idx="12" hasCustomPrompt="1"/>
          </p:nvPr>
        </p:nvSpPr>
        <p:spPr>
          <a:xfrm>
            <a:off x="3913102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2286924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Картинка 2"/>
          <p:cNvSpPr>
            <a:spLocks noGrp="1"/>
          </p:cNvSpPr>
          <p:nvPr>
            <p:ph type="pic" sz="quarter" idx="11" hasCustomPrompt="1"/>
          </p:nvPr>
        </p:nvSpPr>
        <p:spPr>
          <a:xfrm>
            <a:off x="2286123" y="3142238"/>
            <a:ext cx="126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659945" y="4837858"/>
            <a:ext cx="1260000" cy="1080000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6" name="Картинка 1"/>
          <p:cNvSpPr>
            <a:spLocks noGrp="1"/>
          </p:cNvSpPr>
          <p:nvPr>
            <p:ph type="pic" sz="quarter" idx="10" hasCustomPrompt="1"/>
          </p:nvPr>
        </p:nvSpPr>
        <p:spPr>
          <a:xfrm>
            <a:off x="658631" y="3142238"/>
            <a:ext cx="126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</a:t>
            </a:r>
          </a:p>
          <a:p>
            <a:endParaRPr lang="ru-RU" dirty="0"/>
          </a:p>
        </p:txBody>
      </p:sp>
      <p:sp>
        <p:nvSpPr>
          <p:cNvPr id="19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7918031" cy="7504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4805955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449266" y="4117010"/>
            <a:ext cx="6572816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947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-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подписи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ru-RU" dirty="0"/>
              <a:t>Введите подпись</a:t>
            </a: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Картинка круглая"/>
          <p:cNvSpPr>
            <a:spLocks noGrp="1"/>
          </p:cNvSpPr>
          <p:nvPr>
            <p:ph type="pic" sz="quarter" idx="13" hasCustomPrompt="1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2" name="Текст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4059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lang="ru-RU"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quarter" idx="16" hasCustomPrompt="1"/>
          </p:nvPr>
        </p:nvSpPr>
        <p:spPr>
          <a:xfrm>
            <a:off x="1897039" y="3059847"/>
            <a:ext cx="5923128" cy="213995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0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артинка круглая"/>
          <p:cNvSpPr>
            <a:spLocks noGrp="1"/>
          </p:cNvSpPr>
          <p:nvPr>
            <p:ph type="pic" sz="quarter" idx="14" hasCustomPrompt="1"/>
          </p:nvPr>
        </p:nvSpPr>
        <p:spPr>
          <a:xfrm>
            <a:off x="734005" y="4796239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70569" y="5226228"/>
            <a:ext cx="2601431" cy="736556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1970569" y="4906163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5106988" y="416824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7690" y="3163589"/>
            <a:ext cx="3507661" cy="942743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7690" y="2812680"/>
            <a:ext cx="314188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5" hasCustomPrompt="1"/>
          </p:nvPr>
        </p:nvSpPr>
        <p:spPr>
          <a:xfrm>
            <a:off x="2491370" y="2798750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6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4291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продол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ртинка 2"/>
          <p:cNvSpPr>
            <a:spLocks noGrp="1"/>
          </p:cNvSpPr>
          <p:nvPr>
            <p:ph type="pic" sz="quarter" idx="13" hasCustomPrompt="1"/>
          </p:nvPr>
        </p:nvSpPr>
        <p:spPr>
          <a:xfrm>
            <a:off x="1164784" y="4621475"/>
            <a:ext cx="2880000" cy="1800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4988181" y="4234473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4988181" y="3866630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2516771" y="3863637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 1"/>
          <p:cNvSpPr>
            <a:spLocks noGrp="1"/>
          </p:cNvSpPr>
          <p:nvPr>
            <p:ph type="pic" sz="quarter" idx="14" hasCustomPrompt="1"/>
          </p:nvPr>
        </p:nvSpPr>
        <p:spPr>
          <a:xfrm>
            <a:off x="5167038" y="1274006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120" y="557954"/>
            <a:ext cx="1616605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93435" y="925797"/>
            <a:ext cx="3507661" cy="1580335"/>
          </a:xfrm>
        </p:spPr>
        <p:txBody>
          <a:bodyPr>
            <a:noAutofit/>
          </a:bodyPr>
          <a:lstStyle>
            <a:lvl1pPr algn="r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19" hasCustomPrompt="1"/>
          </p:nvPr>
        </p:nvSpPr>
        <p:spPr>
          <a:xfrm>
            <a:off x="593435" y="557954"/>
            <a:ext cx="3514540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4629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событий - сейч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ртинка круглая"/>
          <p:cNvSpPr>
            <a:spLocks noGrp="1"/>
          </p:cNvSpPr>
          <p:nvPr>
            <p:ph type="pic" sz="quarter" idx="15" hasCustomPrompt="1"/>
          </p:nvPr>
        </p:nvSpPr>
        <p:spPr>
          <a:xfrm>
            <a:off x="4976420" y="4075653"/>
            <a:ext cx="1152000" cy="1152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Вставьте фото</a:t>
            </a:r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389541" y="4634063"/>
            <a:ext cx="2116029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89541" y="4266220"/>
            <a:ext cx="2116029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2491370" y="428811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  <p:sp>
        <p:nvSpPr>
          <p:cNvPr id="8" name="Картинка"/>
          <p:cNvSpPr>
            <a:spLocks noGrp="1"/>
          </p:cNvSpPr>
          <p:nvPr>
            <p:ph type="pic" sz="quarter" idx="14" hasCustomPrompt="1"/>
          </p:nvPr>
        </p:nvSpPr>
        <p:spPr>
          <a:xfrm>
            <a:off x="1166799" y="1466877"/>
            <a:ext cx="2880000" cy="1800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4997909" y="1082702"/>
            <a:ext cx="3507661" cy="1539794"/>
          </a:xfrm>
        </p:spPr>
        <p:txBody>
          <a:bodyPr>
            <a:noAutofit/>
          </a:bodyPr>
          <a:lstStyle>
            <a:lvl1pPr algn="l">
              <a:defRPr sz="1400" b="0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4997909" y="714859"/>
            <a:ext cx="3507661" cy="363538"/>
          </a:xfrm>
        </p:spPr>
        <p:txBody>
          <a:bodyPr>
            <a:no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 hasCustomPrompt="1"/>
          </p:nvPr>
        </p:nvSpPr>
        <p:spPr>
          <a:xfrm>
            <a:off x="2491370" y="696945"/>
            <a:ext cx="1616605" cy="363538"/>
          </a:xfrm>
        </p:spPr>
        <p:txBody>
          <a:bodyPr>
            <a:no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ru-RU" dirty="0"/>
              <a:t>Введите дату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520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231918" y="5045619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918" y="3971450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231918" y="2897281"/>
            <a:ext cx="4180341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481535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481493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14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137189" y="-8467"/>
            <a:ext cx="300778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7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тог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212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9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Глава курса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оновая картинка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картинку и переместите на задний план</a:t>
            </a:r>
          </a:p>
        </p:txBody>
      </p:sp>
      <p:sp>
        <p:nvSpPr>
          <p:cNvPr id="13" name="Текст"/>
          <p:cNvSpPr>
            <a:spLocks noGrp="1"/>
          </p:cNvSpPr>
          <p:nvPr>
            <p:ph type="subTitle" idx="1" hasCustomPrompt="1"/>
          </p:nvPr>
        </p:nvSpPr>
        <p:spPr>
          <a:xfrm>
            <a:off x="1007725" y="4153347"/>
            <a:ext cx="5103159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997664" y="2741375"/>
            <a:ext cx="7155737" cy="1088897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body" sz="quarter" idx="10" hasCustomPrompt="1"/>
          </p:nvPr>
        </p:nvSpPr>
        <p:spPr>
          <a:xfrm>
            <a:off x="1007725" y="1517718"/>
            <a:ext cx="3671887" cy="627063"/>
          </a:xfrm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347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6293772" y="-6078"/>
            <a:ext cx="2844000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35" hasCustomPrompt="1"/>
          </p:nvPr>
        </p:nvSpPr>
        <p:spPr>
          <a:xfrm>
            <a:off x="694711" y="5565803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694711" y="4713902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94711" y="3862001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32" hasCustomPrompt="1"/>
          </p:nvPr>
        </p:nvSpPr>
        <p:spPr>
          <a:xfrm>
            <a:off x="694711" y="3010100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1"/>
          <p:cNvSpPr>
            <a:spLocks noGrp="1"/>
          </p:cNvSpPr>
          <p:nvPr>
            <p:ph type="body" sz="quarter" idx="31" hasCustomPrompt="1"/>
          </p:nvPr>
        </p:nvSpPr>
        <p:spPr>
          <a:xfrm>
            <a:off x="682080" y="2158199"/>
            <a:ext cx="4602490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4"/>
            <a:ext cx="5063090" cy="1113796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40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Основной 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485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пред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20"/>
          </p:nvPr>
        </p:nvSpPr>
        <p:spPr>
          <a:xfrm>
            <a:off x="730716" y="2786380"/>
            <a:ext cx="7784635" cy="370915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97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5158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642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3638551" y="-8467"/>
            <a:ext cx="5506418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Вставьте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30681" y="2536941"/>
            <a:ext cx="275862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30681" y="838201"/>
            <a:ext cx="2758620" cy="982133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083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26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34205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612984" y="5066116"/>
            <a:ext cx="7918032" cy="13892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612985" y="3644241"/>
            <a:ext cx="7918031" cy="724035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2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4572001" cy="6857999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035045" y="2351351"/>
            <a:ext cx="3629303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0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035045" y="502783"/>
            <a:ext cx="3643127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226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6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856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"/>
          <p:cNvSpPr>
            <a:spLocks noGrp="1"/>
          </p:cNvSpPr>
          <p:nvPr>
            <p:ph type="pic" idx="1" hasCustomPrompt="1"/>
          </p:nvPr>
        </p:nvSpPr>
        <p:spPr>
          <a:xfrm>
            <a:off x="5105546" y="1941917"/>
            <a:ext cx="3409805" cy="398234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9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"/>
          <p:cNvSpPr>
            <a:spLocks noGrp="1"/>
          </p:cNvSpPr>
          <p:nvPr>
            <p:ph type="body" sz="half" idx="2" hasCustomPrompt="1"/>
          </p:nvPr>
        </p:nvSpPr>
        <p:spPr>
          <a:xfrm>
            <a:off x="597320" y="1941917"/>
            <a:ext cx="4067813" cy="39823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3814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блема и 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1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0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2121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ту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ртинка 4"/>
          <p:cNvSpPr>
            <a:spLocks noGrp="1"/>
          </p:cNvSpPr>
          <p:nvPr>
            <p:ph type="pic" sz="quarter" idx="16" hasCustomPrompt="1"/>
          </p:nvPr>
        </p:nvSpPr>
        <p:spPr>
          <a:xfrm>
            <a:off x="4622443" y="4168185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21" name="Подзаголовок 4"/>
          <p:cNvSpPr>
            <a:spLocks noGrp="1"/>
          </p:cNvSpPr>
          <p:nvPr>
            <p:ph type="body" sz="quarter" idx="22" hasCustomPrompt="1"/>
          </p:nvPr>
        </p:nvSpPr>
        <p:spPr>
          <a:xfrm>
            <a:off x="4621923" y="6093845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3" name="Картинка 3"/>
          <p:cNvSpPr>
            <a:spLocks noGrp="1"/>
          </p:cNvSpPr>
          <p:nvPr>
            <p:ph type="pic" sz="quarter" idx="15" hasCustomPrompt="1"/>
          </p:nvPr>
        </p:nvSpPr>
        <p:spPr>
          <a:xfrm>
            <a:off x="933148" y="4168830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8" name="Подзаголовок 3"/>
          <p:cNvSpPr>
            <a:spLocks noGrp="1"/>
          </p:cNvSpPr>
          <p:nvPr>
            <p:ph type="body" sz="quarter" idx="21" hasCustomPrompt="1"/>
          </p:nvPr>
        </p:nvSpPr>
        <p:spPr>
          <a:xfrm>
            <a:off x="933450" y="609584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7" name="Картинка 2"/>
          <p:cNvSpPr>
            <a:spLocks noGrp="1"/>
          </p:cNvSpPr>
          <p:nvPr>
            <p:ph type="pic" sz="quarter" idx="14" hasCustomPrompt="1"/>
          </p:nvPr>
        </p:nvSpPr>
        <p:spPr>
          <a:xfrm>
            <a:off x="4622443" y="1597829"/>
            <a:ext cx="3396485" cy="234517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Нажмите на иконку чтобы добавить картинку</a:t>
            </a:r>
          </a:p>
          <a:p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body" sz="quarter" idx="20" hasCustomPrompt="1"/>
          </p:nvPr>
        </p:nvSpPr>
        <p:spPr>
          <a:xfrm>
            <a:off x="4621923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6" name="Картинка 1"/>
          <p:cNvSpPr>
            <a:spLocks noGrp="1"/>
          </p:cNvSpPr>
          <p:nvPr>
            <p:ph type="pic" sz="quarter" idx="13" hasCustomPrompt="1"/>
          </p:nvPr>
        </p:nvSpPr>
        <p:spPr>
          <a:xfrm>
            <a:off x="933148" y="1598474"/>
            <a:ext cx="3396485" cy="2345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" name="Подзаголовок 1"/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525838"/>
            <a:ext cx="3395663" cy="417512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ru-RU" dirty="0"/>
              <a:t>Введите заголовок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57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18" Type="http://schemas.openxmlformats.org/officeDocument/2006/relationships/slideLayout" Target="../slideLayouts/slideLayout281.xml"/><Relationship Id="rId26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66.xml"/><Relationship Id="rId21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17" Type="http://schemas.openxmlformats.org/officeDocument/2006/relationships/slideLayout" Target="../slideLayouts/slideLayout280.xml"/><Relationship Id="rId25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65.xml"/><Relationship Id="rId16" Type="http://schemas.openxmlformats.org/officeDocument/2006/relationships/slideLayout" Target="../slideLayouts/slideLayout279.xml"/><Relationship Id="rId20" Type="http://schemas.openxmlformats.org/officeDocument/2006/relationships/slideLayout" Target="../slideLayouts/slideLayout283.xml"/><Relationship Id="rId29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24" Type="http://schemas.openxmlformats.org/officeDocument/2006/relationships/slideLayout" Target="../slideLayouts/slideLayout287.xml"/><Relationship Id="rId32" Type="http://schemas.openxmlformats.org/officeDocument/2006/relationships/tags" Target="../tags/tag261.xml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23" Type="http://schemas.openxmlformats.org/officeDocument/2006/relationships/slideLayout" Target="../slideLayouts/slideLayout286.xml"/><Relationship Id="rId28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73.xml"/><Relationship Id="rId19" Type="http://schemas.openxmlformats.org/officeDocument/2006/relationships/slideLayout" Target="../slideLayouts/slideLayout282.xml"/><Relationship Id="rId31" Type="http://schemas.openxmlformats.org/officeDocument/2006/relationships/theme" Target="../theme/theme10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Relationship Id="rId22" Type="http://schemas.openxmlformats.org/officeDocument/2006/relationships/slideLayout" Target="../slideLayouts/slideLayout285.xml"/><Relationship Id="rId27" Type="http://schemas.openxmlformats.org/officeDocument/2006/relationships/slideLayout" Target="../slideLayouts/slideLayout290.xml"/><Relationship Id="rId30" Type="http://schemas.openxmlformats.org/officeDocument/2006/relationships/slideLayout" Target="../slideLayouts/slideLayout2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18" Type="http://schemas.openxmlformats.org/officeDocument/2006/relationships/slideLayout" Target="../slideLayouts/slideLayout311.xml"/><Relationship Id="rId26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slideLayout" Target="../slideLayouts/slideLayout310.xml"/><Relationship Id="rId25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20" Type="http://schemas.openxmlformats.org/officeDocument/2006/relationships/slideLayout" Target="../slideLayouts/slideLayout313.xml"/><Relationship Id="rId29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24" Type="http://schemas.openxmlformats.org/officeDocument/2006/relationships/slideLayout" Target="../slideLayouts/slideLayout317.xml"/><Relationship Id="rId32" Type="http://schemas.openxmlformats.org/officeDocument/2006/relationships/tags" Target="../tags/tag292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23" Type="http://schemas.openxmlformats.org/officeDocument/2006/relationships/slideLayout" Target="../slideLayouts/slideLayout316.xml"/><Relationship Id="rId28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312.xml"/><Relationship Id="rId31" Type="http://schemas.openxmlformats.org/officeDocument/2006/relationships/theme" Target="../theme/theme11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Relationship Id="rId22" Type="http://schemas.openxmlformats.org/officeDocument/2006/relationships/slideLayout" Target="../slideLayouts/slideLayout315.xml"/><Relationship Id="rId27" Type="http://schemas.openxmlformats.org/officeDocument/2006/relationships/slideLayout" Target="../slideLayouts/slideLayout320.xml"/><Relationship Id="rId30" Type="http://schemas.openxmlformats.org/officeDocument/2006/relationships/slideLayout" Target="../slideLayouts/slideLayout3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18" Type="http://schemas.openxmlformats.org/officeDocument/2006/relationships/slideLayout" Target="../slideLayouts/slideLayout341.xml"/><Relationship Id="rId26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26.xml"/><Relationship Id="rId21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17" Type="http://schemas.openxmlformats.org/officeDocument/2006/relationships/slideLayout" Target="../slideLayouts/slideLayout340.xml"/><Relationship Id="rId25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25.xml"/><Relationship Id="rId16" Type="http://schemas.openxmlformats.org/officeDocument/2006/relationships/slideLayout" Target="../slideLayouts/slideLayout339.xml"/><Relationship Id="rId20" Type="http://schemas.openxmlformats.org/officeDocument/2006/relationships/slideLayout" Target="../slideLayouts/slideLayout343.xml"/><Relationship Id="rId29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24" Type="http://schemas.openxmlformats.org/officeDocument/2006/relationships/slideLayout" Target="../slideLayouts/slideLayout347.xml"/><Relationship Id="rId32" Type="http://schemas.openxmlformats.org/officeDocument/2006/relationships/tags" Target="../tags/tag323.xml"/><Relationship Id="rId5" Type="http://schemas.openxmlformats.org/officeDocument/2006/relationships/slideLayout" Target="../slideLayouts/slideLayout328.xml"/><Relationship Id="rId15" Type="http://schemas.openxmlformats.org/officeDocument/2006/relationships/slideLayout" Target="../slideLayouts/slideLayout338.xml"/><Relationship Id="rId23" Type="http://schemas.openxmlformats.org/officeDocument/2006/relationships/slideLayout" Target="../slideLayouts/slideLayout346.xml"/><Relationship Id="rId28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33.xml"/><Relationship Id="rId19" Type="http://schemas.openxmlformats.org/officeDocument/2006/relationships/slideLayout" Target="../slideLayouts/slideLayout342.xml"/><Relationship Id="rId31" Type="http://schemas.openxmlformats.org/officeDocument/2006/relationships/theme" Target="../theme/theme12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Relationship Id="rId22" Type="http://schemas.openxmlformats.org/officeDocument/2006/relationships/slideLayout" Target="../slideLayouts/slideLayout345.xml"/><Relationship Id="rId27" Type="http://schemas.openxmlformats.org/officeDocument/2006/relationships/slideLayout" Target="../slideLayouts/slideLayout350.xml"/><Relationship Id="rId30" Type="http://schemas.openxmlformats.org/officeDocument/2006/relationships/slideLayout" Target="../slideLayouts/slideLayout3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slideLayout" Target="../slideLayouts/slideLayout366.xml"/><Relationship Id="rId18" Type="http://schemas.openxmlformats.org/officeDocument/2006/relationships/slideLayout" Target="../slideLayouts/slideLayout371.xml"/><Relationship Id="rId26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56.xml"/><Relationship Id="rId21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17" Type="http://schemas.openxmlformats.org/officeDocument/2006/relationships/slideLayout" Target="../slideLayouts/slideLayout370.xml"/><Relationship Id="rId25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55.xml"/><Relationship Id="rId16" Type="http://schemas.openxmlformats.org/officeDocument/2006/relationships/slideLayout" Target="../slideLayouts/slideLayout369.xml"/><Relationship Id="rId20" Type="http://schemas.openxmlformats.org/officeDocument/2006/relationships/slideLayout" Target="../slideLayouts/slideLayout373.xml"/><Relationship Id="rId29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24" Type="http://schemas.openxmlformats.org/officeDocument/2006/relationships/slideLayout" Target="../slideLayouts/slideLayout377.xml"/><Relationship Id="rId32" Type="http://schemas.openxmlformats.org/officeDocument/2006/relationships/tags" Target="../tags/tag354.xml"/><Relationship Id="rId5" Type="http://schemas.openxmlformats.org/officeDocument/2006/relationships/slideLayout" Target="../slideLayouts/slideLayout358.xml"/><Relationship Id="rId15" Type="http://schemas.openxmlformats.org/officeDocument/2006/relationships/slideLayout" Target="../slideLayouts/slideLayout368.xml"/><Relationship Id="rId23" Type="http://schemas.openxmlformats.org/officeDocument/2006/relationships/slideLayout" Target="../slideLayouts/slideLayout376.xml"/><Relationship Id="rId28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63.xml"/><Relationship Id="rId19" Type="http://schemas.openxmlformats.org/officeDocument/2006/relationships/slideLayout" Target="../slideLayouts/slideLayout372.xml"/><Relationship Id="rId31" Type="http://schemas.openxmlformats.org/officeDocument/2006/relationships/theme" Target="../theme/theme1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Relationship Id="rId14" Type="http://schemas.openxmlformats.org/officeDocument/2006/relationships/slideLayout" Target="../slideLayouts/slideLayout367.xml"/><Relationship Id="rId22" Type="http://schemas.openxmlformats.org/officeDocument/2006/relationships/slideLayout" Target="../slideLayouts/slideLayout375.xml"/><Relationship Id="rId27" Type="http://schemas.openxmlformats.org/officeDocument/2006/relationships/slideLayout" Target="../slideLayouts/slideLayout380.xml"/><Relationship Id="rId30" Type="http://schemas.openxmlformats.org/officeDocument/2006/relationships/slideLayout" Target="../slideLayouts/slideLayout38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slideLayout" Target="../slideLayouts/slideLayout396.xml"/><Relationship Id="rId18" Type="http://schemas.openxmlformats.org/officeDocument/2006/relationships/slideLayout" Target="../slideLayouts/slideLayout401.xml"/><Relationship Id="rId26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17" Type="http://schemas.openxmlformats.org/officeDocument/2006/relationships/slideLayout" Target="../slideLayouts/slideLayout400.xml"/><Relationship Id="rId25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85.xml"/><Relationship Id="rId16" Type="http://schemas.openxmlformats.org/officeDocument/2006/relationships/slideLayout" Target="../slideLayouts/slideLayout399.xml"/><Relationship Id="rId20" Type="http://schemas.openxmlformats.org/officeDocument/2006/relationships/slideLayout" Target="../slideLayouts/slideLayout403.xml"/><Relationship Id="rId29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24" Type="http://schemas.openxmlformats.org/officeDocument/2006/relationships/slideLayout" Target="../slideLayouts/slideLayout407.xml"/><Relationship Id="rId32" Type="http://schemas.openxmlformats.org/officeDocument/2006/relationships/tags" Target="../tags/tag385.xml"/><Relationship Id="rId5" Type="http://schemas.openxmlformats.org/officeDocument/2006/relationships/slideLayout" Target="../slideLayouts/slideLayout388.xml"/><Relationship Id="rId15" Type="http://schemas.openxmlformats.org/officeDocument/2006/relationships/slideLayout" Target="../slideLayouts/slideLayout398.xml"/><Relationship Id="rId23" Type="http://schemas.openxmlformats.org/officeDocument/2006/relationships/slideLayout" Target="../slideLayouts/slideLayout406.xml"/><Relationship Id="rId28" Type="http://schemas.openxmlformats.org/officeDocument/2006/relationships/slideLayout" Target="../slideLayouts/slideLayout411.xml"/><Relationship Id="rId10" Type="http://schemas.openxmlformats.org/officeDocument/2006/relationships/slideLayout" Target="../slideLayouts/slideLayout393.xml"/><Relationship Id="rId19" Type="http://schemas.openxmlformats.org/officeDocument/2006/relationships/slideLayout" Target="../slideLayouts/slideLayout402.xml"/><Relationship Id="rId31" Type="http://schemas.openxmlformats.org/officeDocument/2006/relationships/theme" Target="../theme/theme14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slideLayout" Target="../slideLayouts/slideLayout397.xml"/><Relationship Id="rId22" Type="http://schemas.openxmlformats.org/officeDocument/2006/relationships/slideLayout" Target="../slideLayouts/slideLayout405.xml"/><Relationship Id="rId27" Type="http://schemas.openxmlformats.org/officeDocument/2006/relationships/slideLayout" Target="../slideLayouts/slideLayout410.xml"/><Relationship Id="rId30" Type="http://schemas.openxmlformats.org/officeDocument/2006/relationships/slideLayout" Target="../slideLayouts/slideLayout41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13" Type="http://schemas.openxmlformats.org/officeDocument/2006/relationships/slideLayout" Target="../slideLayouts/slideLayout426.xml"/><Relationship Id="rId18" Type="http://schemas.openxmlformats.org/officeDocument/2006/relationships/slideLayout" Target="../slideLayouts/slideLayout431.xml"/><Relationship Id="rId26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16.xml"/><Relationship Id="rId21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5.xml"/><Relationship Id="rId17" Type="http://schemas.openxmlformats.org/officeDocument/2006/relationships/slideLayout" Target="../slideLayouts/slideLayout430.xml"/><Relationship Id="rId25" Type="http://schemas.openxmlformats.org/officeDocument/2006/relationships/slideLayout" Target="../slideLayouts/slideLayout438.xml"/><Relationship Id="rId2" Type="http://schemas.openxmlformats.org/officeDocument/2006/relationships/slideLayout" Target="../slideLayouts/slideLayout415.xml"/><Relationship Id="rId16" Type="http://schemas.openxmlformats.org/officeDocument/2006/relationships/slideLayout" Target="../slideLayouts/slideLayout429.xml"/><Relationship Id="rId20" Type="http://schemas.openxmlformats.org/officeDocument/2006/relationships/slideLayout" Target="../slideLayouts/slideLayout433.xml"/><Relationship Id="rId29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24" Type="http://schemas.openxmlformats.org/officeDocument/2006/relationships/slideLayout" Target="../slideLayouts/slideLayout437.xml"/><Relationship Id="rId32" Type="http://schemas.openxmlformats.org/officeDocument/2006/relationships/tags" Target="../tags/tag416.xml"/><Relationship Id="rId5" Type="http://schemas.openxmlformats.org/officeDocument/2006/relationships/slideLayout" Target="../slideLayouts/slideLayout418.xml"/><Relationship Id="rId15" Type="http://schemas.openxmlformats.org/officeDocument/2006/relationships/slideLayout" Target="../slideLayouts/slideLayout428.xml"/><Relationship Id="rId23" Type="http://schemas.openxmlformats.org/officeDocument/2006/relationships/slideLayout" Target="../slideLayouts/slideLayout436.xml"/><Relationship Id="rId28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23.xml"/><Relationship Id="rId19" Type="http://schemas.openxmlformats.org/officeDocument/2006/relationships/slideLayout" Target="../slideLayouts/slideLayout432.xml"/><Relationship Id="rId31" Type="http://schemas.openxmlformats.org/officeDocument/2006/relationships/theme" Target="../theme/theme15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Relationship Id="rId14" Type="http://schemas.openxmlformats.org/officeDocument/2006/relationships/slideLayout" Target="../slideLayouts/slideLayout427.xml"/><Relationship Id="rId22" Type="http://schemas.openxmlformats.org/officeDocument/2006/relationships/slideLayout" Target="../slideLayouts/slideLayout435.xml"/><Relationship Id="rId27" Type="http://schemas.openxmlformats.org/officeDocument/2006/relationships/slideLayout" Target="../slideLayouts/slideLayout440.xml"/><Relationship Id="rId30" Type="http://schemas.openxmlformats.org/officeDocument/2006/relationships/slideLayout" Target="../slideLayouts/slideLayout44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slideLayout" Target="../slideLayouts/slideLayout456.xml"/><Relationship Id="rId18" Type="http://schemas.openxmlformats.org/officeDocument/2006/relationships/slideLayout" Target="../slideLayouts/slideLayout461.xml"/><Relationship Id="rId26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446.xml"/><Relationship Id="rId21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17" Type="http://schemas.openxmlformats.org/officeDocument/2006/relationships/slideLayout" Target="../slideLayouts/slideLayout460.xml"/><Relationship Id="rId25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45.xml"/><Relationship Id="rId16" Type="http://schemas.openxmlformats.org/officeDocument/2006/relationships/slideLayout" Target="../slideLayouts/slideLayout459.xml"/><Relationship Id="rId20" Type="http://schemas.openxmlformats.org/officeDocument/2006/relationships/slideLayout" Target="../slideLayouts/slideLayout463.xml"/><Relationship Id="rId29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24" Type="http://schemas.openxmlformats.org/officeDocument/2006/relationships/slideLayout" Target="../slideLayouts/slideLayout467.xml"/><Relationship Id="rId32" Type="http://schemas.openxmlformats.org/officeDocument/2006/relationships/tags" Target="../tags/tag447.xml"/><Relationship Id="rId5" Type="http://schemas.openxmlformats.org/officeDocument/2006/relationships/slideLayout" Target="../slideLayouts/slideLayout448.xml"/><Relationship Id="rId15" Type="http://schemas.openxmlformats.org/officeDocument/2006/relationships/slideLayout" Target="../slideLayouts/slideLayout458.xml"/><Relationship Id="rId23" Type="http://schemas.openxmlformats.org/officeDocument/2006/relationships/slideLayout" Target="../slideLayouts/slideLayout466.xml"/><Relationship Id="rId28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53.xml"/><Relationship Id="rId19" Type="http://schemas.openxmlformats.org/officeDocument/2006/relationships/slideLayout" Target="../slideLayouts/slideLayout462.xml"/><Relationship Id="rId31" Type="http://schemas.openxmlformats.org/officeDocument/2006/relationships/theme" Target="../theme/theme16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Relationship Id="rId14" Type="http://schemas.openxmlformats.org/officeDocument/2006/relationships/slideLayout" Target="../slideLayouts/slideLayout457.xml"/><Relationship Id="rId22" Type="http://schemas.openxmlformats.org/officeDocument/2006/relationships/slideLayout" Target="../slideLayouts/slideLayout465.xml"/><Relationship Id="rId27" Type="http://schemas.openxmlformats.org/officeDocument/2006/relationships/slideLayout" Target="../slideLayouts/slideLayout470.xml"/><Relationship Id="rId30" Type="http://schemas.openxmlformats.org/officeDocument/2006/relationships/slideLayout" Target="../slideLayouts/slideLayout47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slideLayout" Target="../slideLayouts/slideLayout486.xml"/><Relationship Id="rId18" Type="http://schemas.openxmlformats.org/officeDocument/2006/relationships/slideLayout" Target="../slideLayouts/slideLayout491.xml"/><Relationship Id="rId26" Type="http://schemas.openxmlformats.org/officeDocument/2006/relationships/slideLayout" Target="../slideLayouts/slideLayout499.xml"/><Relationship Id="rId3" Type="http://schemas.openxmlformats.org/officeDocument/2006/relationships/slideLayout" Target="../slideLayouts/slideLayout476.xml"/><Relationship Id="rId21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80.xml"/><Relationship Id="rId12" Type="http://schemas.openxmlformats.org/officeDocument/2006/relationships/slideLayout" Target="../slideLayouts/slideLayout485.xml"/><Relationship Id="rId17" Type="http://schemas.openxmlformats.org/officeDocument/2006/relationships/slideLayout" Target="../slideLayouts/slideLayout490.xml"/><Relationship Id="rId25" Type="http://schemas.openxmlformats.org/officeDocument/2006/relationships/slideLayout" Target="../slideLayouts/slideLayout498.xml"/><Relationship Id="rId2" Type="http://schemas.openxmlformats.org/officeDocument/2006/relationships/slideLayout" Target="../slideLayouts/slideLayout475.xml"/><Relationship Id="rId16" Type="http://schemas.openxmlformats.org/officeDocument/2006/relationships/slideLayout" Target="../slideLayouts/slideLayout489.xml"/><Relationship Id="rId20" Type="http://schemas.openxmlformats.org/officeDocument/2006/relationships/slideLayout" Target="../slideLayouts/slideLayout493.xml"/><Relationship Id="rId29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24" Type="http://schemas.openxmlformats.org/officeDocument/2006/relationships/slideLayout" Target="../slideLayouts/slideLayout497.xml"/><Relationship Id="rId32" Type="http://schemas.openxmlformats.org/officeDocument/2006/relationships/tags" Target="../tags/tag478.xml"/><Relationship Id="rId5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8.xml"/><Relationship Id="rId23" Type="http://schemas.openxmlformats.org/officeDocument/2006/relationships/slideLayout" Target="../slideLayouts/slideLayout496.xml"/><Relationship Id="rId28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483.xml"/><Relationship Id="rId19" Type="http://schemas.openxmlformats.org/officeDocument/2006/relationships/slideLayout" Target="../slideLayouts/slideLayout492.xml"/><Relationship Id="rId31" Type="http://schemas.openxmlformats.org/officeDocument/2006/relationships/theme" Target="../theme/theme17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4" Type="http://schemas.openxmlformats.org/officeDocument/2006/relationships/slideLayout" Target="../slideLayouts/slideLayout487.xml"/><Relationship Id="rId22" Type="http://schemas.openxmlformats.org/officeDocument/2006/relationships/slideLayout" Target="../slideLayouts/slideLayout495.xml"/><Relationship Id="rId27" Type="http://schemas.openxmlformats.org/officeDocument/2006/relationships/slideLayout" Target="../slideLayouts/slideLayout500.xml"/><Relationship Id="rId30" Type="http://schemas.openxmlformats.org/officeDocument/2006/relationships/slideLayout" Target="../slideLayouts/slideLayout50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13" Type="http://schemas.openxmlformats.org/officeDocument/2006/relationships/slideLayout" Target="../slideLayouts/slideLayout516.xml"/><Relationship Id="rId18" Type="http://schemas.openxmlformats.org/officeDocument/2006/relationships/slideLayout" Target="../slideLayouts/slideLayout521.xml"/><Relationship Id="rId26" Type="http://schemas.openxmlformats.org/officeDocument/2006/relationships/slideLayout" Target="../slideLayouts/slideLayout529.xml"/><Relationship Id="rId3" Type="http://schemas.openxmlformats.org/officeDocument/2006/relationships/slideLayout" Target="../slideLayouts/slideLayout506.xml"/><Relationship Id="rId21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10.xml"/><Relationship Id="rId12" Type="http://schemas.openxmlformats.org/officeDocument/2006/relationships/slideLayout" Target="../slideLayouts/slideLayout515.xml"/><Relationship Id="rId17" Type="http://schemas.openxmlformats.org/officeDocument/2006/relationships/slideLayout" Target="../slideLayouts/slideLayout520.xml"/><Relationship Id="rId25" Type="http://schemas.openxmlformats.org/officeDocument/2006/relationships/slideLayout" Target="../slideLayouts/slideLayout528.xml"/><Relationship Id="rId2" Type="http://schemas.openxmlformats.org/officeDocument/2006/relationships/slideLayout" Target="../slideLayouts/slideLayout505.xml"/><Relationship Id="rId16" Type="http://schemas.openxmlformats.org/officeDocument/2006/relationships/slideLayout" Target="../slideLayouts/slideLayout519.xml"/><Relationship Id="rId20" Type="http://schemas.openxmlformats.org/officeDocument/2006/relationships/slideLayout" Target="../slideLayouts/slideLayout523.xml"/><Relationship Id="rId29" Type="http://schemas.openxmlformats.org/officeDocument/2006/relationships/slideLayout" Target="../slideLayouts/slideLayout532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24" Type="http://schemas.openxmlformats.org/officeDocument/2006/relationships/slideLayout" Target="../slideLayouts/slideLayout527.xml"/><Relationship Id="rId32" Type="http://schemas.openxmlformats.org/officeDocument/2006/relationships/tags" Target="../tags/tag509.xml"/><Relationship Id="rId5" Type="http://schemas.openxmlformats.org/officeDocument/2006/relationships/slideLayout" Target="../slideLayouts/slideLayout508.xml"/><Relationship Id="rId15" Type="http://schemas.openxmlformats.org/officeDocument/2006/relationships/slideLayout" Target="../slideLayouts/slideLayout518.xml"/><Relationship Id="rId23" Type="http://schemas.openxmlformats.org/officeDocument/2006/relationships/slideLayout" Target="../slideLayouts/slideLayout526.xml"/><Relationship Id="rId28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13.xml"/><Relationship Id="rId19" Type="http://schemas.openxmlformats.org/officeDocument/2006/relationships/slideLayout" Target="../slideLayouts/slideLayout522.xml"/><Relationship Id="rId31" Type="http://schemas.openxmlformats.org/officeDocument/2006/relationships/theme" Target="../theme/theme18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Relationship Id="rId14" Type="http://schemas.openxmlformats.org/officeDocument/2006/relationships/slideLayout" Target="../slideLayouts/slideLayout517.xml"/><Relationship Id="rId22" Type="http://schemas.openxmlformats.org/officeDocument/2006/relationships/slideLayout" Target="../slideLayouts/slideLayout525.xml"/><Relationship Id="rId27" Type="http://schemas.openxmlformats.org/officeDocument/2006/relationships/slideLayout" Target="../slideLayouts/slideLayout530.xml"/><Relationship Id="rId30" Type="http://schemas.openxmlformats.org/officeDocument/2006/relationships/slideLayout" Target="../slideLayouts/slideLayout53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1.xml"/><Relationship Id="rId13" Type="http://schemas.openxmlformats.org/officeDocument/2006/relationships/slideLayout" Target="../slideLayouts/slideLayout546.xml"/><Relationship Id="rId18" Type="http://schemas.openxmlformats.org/officeDocument/2006/relationships/slideLayout" Target="../slideLayouts/slideLayout551.xml"/><Relationship Id="rId26" Type="http://schemas.openxmlformats.org/officeDocument/2006/relationships/slideLayout" Target="../slideLayouts/slideLayout559.xml"/><Relationship Id="rId3" Type="http://schemas.openxmlformats.org/officeDocument/2006/relationships/slideLayout" Target="../slideLayouts/slideLayout536.xml"/><Relationship Id="rId21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40.xml"/><Relationship Id="rId12" Type="http://schemas.openxmlformats.org/officeDocument/2006/relationships/slideLayout" Target="../slideLayouts/slideLayout545.xml"/><Relationship Id="rId17" Type="http://schemas.openxmlformats.org/officeDocument/2006/relationships/slideLayout" Target="../slideLayouts/slideLayout550.xml"/><Relationship Id="rId25" Type="http://schemas.openxmlformats.org/officeDocument/2006/relationships/slideLayout" Target="../slideLayouts/slideLayout558.xml"/><Relationship Id="rId2" Type="http://schemas.openxmlformats.org/officeDocument/2006/relationships/slideLayout" Target="../slideLayouts/slideLayout535.xml"/><Relationship Id="rId16" Type="http://schemas.openxmlformats.org/officeDocument/2006/relationships/slideLayout" Target="../slideLayouts/slideLayout549.xml"/><Relationship Id="rId20" Type="http://schemas.openxmlformats.org/officeDocument/2006/relationships/slideLayout" Target="../slideLayouts/slideLayout553.xml"/><Relationship Id="rId29" Type="http://schemas.openxmlformats.org/officeDocument/2006/relationships/slideLayout" Target="../slideLayouts/slideLayout562.xm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24" Type="http://schemas.openxmlformats.org/officeDocument/2006/relationships/slideLayout" Target="../slideLayouts/slideLayout557.xml"/><Relationship Id="rId32" Type="http://schemas.openxmlformats.org/officeDocument/2006/relationships/tags" Target="../tags/tag540.xml"/><Relationship Id="rId5" Type="http://schemas.openxmlformats.org/officeDocument/2006/relationships/slideLayout" Target="../slideLayouts/slideLayout538.xml"/><Relationship Id="rId15" Type="http://schemas.openxmlformats.org/officeDocument/2006/relationships/slideLayout" Target="../slideLayouts/slideLayout548.xml"/><Relationship Id="rId23" Type="http://schemas.openxmlformats.org/officeDocument/2006/relationships/slideLayout" Target="../slideLayouts/slideLayout556.xml"/><Relationship Id="rId28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43.xml"/><Relationship Id="rId19" Type="http://schemas.openxmlformats.org/officeDocument/2006/relationships/slideLayout" Target="../slideLayouts/slideLayout552.xml"/><Relationship Id="rId31" Type="http://schemas.openxmlformats.org/officeDocument/2006/relationships/theme" Target="../theme/theme19.xm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Relationship Id="rId14" Type="http://schemas.openxmlformats.org/officeDocument/2006/relationships/slideLayout" Target="../slideLayouts/slideLayout547.xml"/><Relationship Id="rId22" Type="http://schemas.openxmlformats.org/officeDocument/2006/relationships/slideLayout" Target="../slideLayouts/slideLayout555.xml"/><Relationship Id="rId27" Type="http://schemas.openxmlformats.org/officeDocument/2006/relationships/slideLayout" Target="../slideLayouts/slideLayout560.xml"/><Relationship Id="rId30" Type="http://schemas.openxmlformats.org/officeDocument/2006/relationships/slideLayout" Target="../slideLayouts/slideLayout5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tags" Target="../tags/tag14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tags" Target="../tags/tag4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tags" Target="../tags/tag76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tags" Target="../tags/tag107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29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tags" Target="../tags/tag138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tags" Target="../tags/tag169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29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tags" Target="../tags/tag199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slideLayout" Target="../slideLayouts/slideLayout230.xml"/><Relationship Id="rId30" Type="http://schemas.openxmlformats.org/officeDocument/2006/relationships/slideLayout" Target="../slideLayouts/slideLayout2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18" Type="http://schemas.openxmlformats.org/officeDocument/2006/relationships/slideLayout" Target="../slideLayouts/slideLayout251.xml"/><Relationship Id="rId26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36.xml"/><Relationship Id="rId21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5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53.xml"/><Relationship Id="rId29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24" Type="http://schemas.openxmlformats.org/officeDocument/2006/relationships/slideLayout" Target="../slideLayouts/slideLayout257.xml"/><Relationship Id="rId32" Type="http://schemas.openxmlformats.org/officeDocument/2006/relationships/tags" Target="../tags/tag230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23" Type="http://schemas.openxmlformats.org/officeDocument/2006/relationships/slideLayout" Target="../slideLayouts/slideLayout256.xml"/><Relationship Id="rId28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52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Relationship Id="rId22" Type="http://schemas.openxmlformats.org/officeDocument/2006/relationships/slideLayout" Target="../slideLayouts/slideLayout255.xml"/><Relationship Id="rId27" Type="http://schemas.openxmlformats.org/officeDocument/2006/relationships/slideLayout" Target="../slideLayouts/slideLayout260.xml"/><Relationship Id="rId30" Type="http://schemas.openxmlformats.org/officeDocument/2006/relationships/slideLayout" Target="../slideLayouts/slideLayout2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452D9-34CA-42E5-B2D9-72E0073BEB25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56000-20A5-454F-ADD7-0E9344785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5" r:id="rId12"/>
    <p:sldLayoutId id="2147484157" r:id="rId13"/>
    <p:sldLayoutId id="2147484158" r:id="rId14"/>
    <p:sldLayoutId id="2147484159" r:id="rId15"/>
    <p:sldLayoutId id="2147484160" r:id="rId16"/>
    <p:sldLayoutId id="2147484223" r:id="rId17"/>
    <p:sldLayoutId id="2147484224" r:id="rId18"/>
    <p:sldLayoutId id="2147484225" r:id="rId19"/>
    <p:sldLayoutId id="2147484226" r:id="rId20"/>
    <p:sldLayoutId id="2147484227" r:id="rId21"/>
    <p:sldLayoutId id="2147484228" r:id="rId22"/>
    <p:sldLayoutId id="2147484229" r:id="rId23"/>
    <p:sldLayoutId id="2147484230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  <p:sldLayoutId id="2147483937" r:id="rId28"/>
    <p:sldLayoutId id="2147483938" r:id="rId29"/>
    <p:sldLayoutId id="2147483939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  <p:sldLayoutId id="2147483967" r:id="rId27"/>
    <p:sldLayoutId id="2147483968" r:id="rId28"/>
    <p:sldLayoutId id="2147483969" r:id="rId29"/>
    <p:sldLayoutId id="2147483970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3990" r:id="rId19"/>
    <p:sldLayoutId id="2147483991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  <p:sldLayoutId id="2147484001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32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  <p:sldLayoutId id="2147484048" r:id="rId15"/>
    <p:sldLayoutId id="2147484049" r:id="rId16"/>
    <p:sldLayoutId id="2147484050" r:id="rId17"/>
    <p:sldLayoutId id="2147484051" r:id="rId18"/>
    <p:sldLayoutId id="2147484052" r:id="rId19"/>
    <p:sldLayoutId id="2147484053" r:id="rId20"/>
    <p:sldLayoutId id="2147484054" r:id="rId21"/>
    <p:sldLayoutId id="2147484055" r:id="rId22"/>
    <p:sldLayoutId id="2147484056" r:id="rId23"/>
    <p:sldLayoutId id="2147484057" r:id="rId24"/>
    <p:sldLayoutId id="2147484058" r:id="rId25"/>
    <p:sldLayoutId id="2147484059" r:id="rId26"/>
    <p:sldLayoutId id="2147484060" r:id="rId27"/>
    <p:sldLayoutId id="2147484061" r:id="rId28"/>
    <p:sldLayoutId id="2147484062" r:id="rId29"/>
    <p:sldLayoutId id="2147484063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  <p:sldLayoutId id="2147484082" r:id="rId18"/>
    <p:sldLayoutId id="2147484083" r:id="rId19"/>
    <p:sldLayoutId id="2147484084" r:id="rId20"/>
    <p:sldLayoutId id="2147484085" r:id="rId21"/>
    <p:sldLayoutId id="2147484086" r:id="rId22"/>
    <p:sldLayoutId id="2147484087" r:id="rId23"/>
    <p:sldLayoutId id="2147484088" r:id="rId24"/>
    <p:sldLayoutId id="2147484089" r:id="rId25"/>
    <p:sldLayoutId id="2147484090" r:id="rId26"/>
    <p:sldLayoutId id="2147484091" r:id="rId27"/>
    <p:sldLayoutId id="2147484092" r:id="rId28"/>
    <p:sldLayoutId id="2147484093" r:id="rId29"/>
    <p:sldLayoutId id="2147484094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  <p:sldLayoutId id="2147484113" r:id="rId18"/>
    <p:sldLayoutId id="2147484114" r:id="rId19"/>
    <p:sldLayoutId id="2147484115" r:id="rId20"/>
    <p:sldLayoutId id="2147484116" r:id="rId21"/>
    <p:sldLayoutId id="2147484117" r:id="rId22"/>
    <p:sldLayoutId id="2147484118" r:id="rId23"/>
    <p:sldLayoutId id="2147484119" r:id="rId24"/>
    <p:sldLayoutId id="2147484120" r:id="rId25"/>
    <p:sldLayoutId id="2147484121" r:id="rId26"/>
    <p:sldLayoutId id="2147484122" r:id="rId27"/>
    <p:sldLayoutId id="2147484123" r:id="rId28"/>
    <p:sldLayoutId id="2147484124" r:id="rId29"/>
    <p:sldLayoutId id="2147484125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  <p:sldLayoutId id="2147484141" r:id="rId15"/>
    <p:sldLayoutId id="2147484142" r:id="rId16"/>
    <p:sldLayoutId id="2147484143" r:id="rId17"/>
    <p:sldLayoutId id="2147484144" r:id="rId18"/>
    <p:sldLayoutId id="2147484145" r:id="rId19"/>
    <p:sldLayoutId id="2147484146" r:id="rId20"/>
    <p:sldLayoutId id="2147484147" r:id="rId21"/>
    <p:sldLayoutId id="2147484148" r:id="rId22"/>
    <p:sldLayoutId id="2147484149" r:id="rId23"/>
    <p:sldLayoutId id="2147484150" r:id="rId24"/>
    <p:sldLayoutId id="2147484151" r:id="rId25"/>
    <p:sldLayoutId id="2147484152" r:id="rId26"/>
    <p:sldLayoutId id="2147484153" r:id="rId27"/>
    <p:sldLayoutId id="2147484154" r:id="rId28"/>
    <p:sldLayoutId id="2147484155" r:id="rId29"/>
    <p:sldLayoutId id="2147484156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  <p:sldLayoutId id="2147484176" r:id="rId15"/>
    <p:sldLayoutId id="2147484177" r:id="rId16"/>
    <p:sldLayoutId id="2147484178" r:id="rId17"/>
    <p:sldLayoutId id="2147484179" r:id="rId18"/>
    <p:sldLayoutId id="2147484180" r:id="rId19"/>
    <p:sldLayoutId id="2147484181" r:id="rId20"/>
    <p:sldLayoutId id="2147484182" r:id="rId21"/>
    <p:sldLayoutId id="2147484183" r:id="rId22"/>
    <p:sldLayoutId id="2147484184" r:id="rId23"/>
    <p:sldLayoutId id="2147484185" r:id="rId24"/>
    <p:sldLayoutId id="2147484186" r:id="rId25"/>
    <p:sldLayoutId id="2147484187" r:id="rId26"/>
    <p:sldLayoutId id="2147484188" r:id="rId27"/>
    <p:sldLayoutId id="2147484189" r:id="rId28"/>
    <p:sldLayoutId id="2147484190" r:id="rId29"/>
    <p:sldLayoutId id="2147484191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  <p:sldLayoutId id="2147484210" r:id="rId18"/>
    <p:sldLayoutId id="2147484211" r:id="rId19"/>
    <p:sldLayoutId id="2147484212" r:id="rId20"/>
    <p:sldLayoutId id="2147484213" r:id="rId21"/>
    <p:sldLayoutId id="2147484214" r:id="rId22"/>
    <p:sldLayoutId id="2147484215" r:id="rId23"/>
    <p:sldLayoutId id="2147484216" r:id="rId24"/>
    <p:sldLayoutId id="2147484217" r:id="rId25"/>
    <p:sldLayoutId id="2147484218" r:id="rId26"/>
    <p:sldLayoutId id="2147484219" r:id="rId27"/>
    <p:sldLayoutId id="2147484220" r:id="rId28"/>
    <p:sldLayoutId id="2147484221" r:id="rId29"/>
    <p:sldLayoutId id="2147484222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18981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  <p:sldLayoutId id="2147483906" r:id="rId28"/>
    <p:sldLayoutId id="2147483907" r:id="rId29"/>
    <p:sldLayoutId id="2147483908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7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21.xml"/><Relationship Id="rId1" Type="http://schemas.openxmlformats.org/officeDocument/2006/relationships/tags" Target="../tags/tag5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46.xml"/><Relationship Id="rId1" Type="http://schemas.openxmlformats.org/officeDocument/2006/relationships/tags" Target="../tags/tag5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4.xml"/><Relationship Id="rId1" Type="http://schemas.openxmlformats.org/officeDocument/2006/relationships/tags" Target="../tags/tag58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91.xml"/><Relationship Id="rId1" Type="http://schemas.openxmlformats.org/officeDocument/2006/relationships/tags" Target="../tags/tag583.xml"/><Relationship Id="rId5" Type="http://schemas.openxmlformats.org/officeDocument/2006/relationships/image" Target="../media/image15.jpeg"/><Relationship Id="rId4" Type="http://schemas.openxmlformats.org/officeDocument/2006/relationships/hyperlink" Target="http://hello-museum.r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tretyakovgallery.ru/programs/?auditory=teenager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pavlovskmuseum.ru/children/center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kristall-deti.ru/vystavka-muzeya-kamnya/" TargetMode="Externa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29.xml"/><Relationship Id="rId1" Type="http://schemas.openxmlformats.org/officeDocument/2006/relationships/tags" Target="../tags/tag584.xml"/><Relationship Id="rId6" Type="http://schemas.openxmlformats.org/officeDocument/2006/relationships/hyperlink" Target="https://youtu.be/lq-sbDw25BY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uole-museum.ru/education/preschooler/" TargetMode="External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museums-atlas.cityscanner.r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labirint-um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47.xml"/><Relationship Id="rId1" Type="http://schemas.openxmlformats.org/officeDocument/2006/relationships/tags" Target="../tags/tag5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74.xml"/><Relationship Id="rId1" Type="http://schemas.openxmlformats.org/officeDocument/2006/relationships/tags" Target="../tags/tag586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9.xml"/><Relationship Id="rId5" Type="http://schemas.openxmlformats.org/officeDocument/2006/relationships/hyperlink" Target="https://mosmetod.ru/files/&#1043;&#1088;&#1072;&#1078;&#1076;&#1072;&#1085;&#1089;&#1082;&#1086;-&#1087;&#1072;&#1090;&#1088;&#1080;&#1086;&#1090;&#1080;&#1095;&#1077;&#1089;&#1082;&#1086;&#1077;_&#1074;&#1086;&#1089;&#1087;&#1080;&#1090;&#1072;&#1085;&#1080;&#1077;/&#1044;&#1086;&#1082;&#1091;&#1084;&#1077;&#1085;&#1090;&#1099;/&#1052;&#1077;&#1090;&#1086;&#1076;&#1080;&#1095;&#1077;&#1089;&#1082;&#1080;&#1077;_&#1088;&#1077;&#1082;&#1086;&#1084;&#1077;&#1085;&#1076;&#1072;&#1094;&#1080;&#1080;.pdf" TargetMode="Externa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93.xml"/><Relationship Id="rId7" Type="http://schemas.openxmlformats.org/officeDocument/2006/relationships/image" Target="../media/image26.jpeg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slideLayout" Target="../slideLayouts/slideLayout532.xml"/><Relationship Id="rId5" Type="http://schemas.openxmlformats.org/officeDocument/2006/relationships/tags" Target="../tags/tag595.xml"/><Relationship Id="rId4" Type="http://schemas.openxmlformats.org/officeDocument/2006/relationships/tags" Target="../tags/tag5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43.xml"/><Relationship Id="rId1" Type="http://schemas.openxmlformats.org/officeDocument/2006/relationships/tags" Target="../tags/tag5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9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9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5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9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0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3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9.xml"/><Relationship Id="rId1" Type="http://schemas.openxmlformats.org/officeDocument/2006/relationships/tags" Target="../tags/tag57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dute-minasha.educhel.ru/uploads/20600/20589/section/323903/muzei_shkolnye/Metodicheskie_rekomendacii_po_hraneniyu_i_uchetu_fondov_shkol_nogo_muzeya.pdf?1516993612077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04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0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06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07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08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0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10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66.xml"/><Relationship Id="rId1" Type="http://schemas.openxmlformats.org/officeDocument/2006/relationships/tags" Target="../tags/tag57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11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artsandculture.google.com/partner" TargetMode="External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12.xml"/><Relationship Id="rId6" Type="http://schemas.openxmlformats.org/officeDocument/2006/relationships/hyperlink" Target="http://virtual.rusmuseumvrm.ru/" TargetMode="External"/><Relationship Id="rId11" Type="http://schemas.openxmlformats.org/officeDocument/2006/relationships/image" Target="../media/image50.jpeg"/><Relationship Id="rId5" Type="http://schemas.openxmlformats.org/officeDocument/2006/relationships/image" Target="../media/image47.jpeg"/><Relationship Id="rId10" Type="http://schemas.openxmlformats.org/officeDocument/2006/relationships/hyperlink" Target="http://exhibitions.globalfundforwomen.org/" TargetMode="External"/><Relationship Id="rId4" Type="http://schemas.openxmlformats.org/officeDocument/2006/relationships/hyperlink" Target="http://mylouvre.su/&#1074;&#1080;&#1088;&#1090;&#1091;&#1072;&#1083;&#1100;&#1085;&#1099;&#1081;-&#1083;&#1091;&#1074;&#1088;/" TargetMode="External"/><Relationship Id="rId9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8.xml"/><Relationship Id="rId1" Type="http://schemas.openxmlformats.org/officeDocument/2006/relationships/tags" Target="../tags/tag5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12.xml"/><Relationship Id="rId1" Type="http://schemas.openxmlformats.org/officeDocument/2006/relationships/tags" Target="../tags/tag5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9.xml"/><Relationship Id="rId1" Type="http://schemas.openxmlformats.org/officeDocument/2006/relationships/tags" Target="../tags/tag5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90.xml"/><Relationship Id="rId1" Type="http://schemas.openxmlformats.org/officeDocument/2006/relationships/tags" Target="../tags/tag579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milwaukee-art-museum-3982_960_720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lum bright="20000" contrast="-20000"/>
          </a:blip>
          <a:srcRect t="21875" b="21875"/>
          <a:stretch>
            <a:fillRect/>
          </a:stretch>
        </p:blipFill>
        <p:spPr/>
      </p:pic>
      <p:sp>
        <p:nvSpPr>
          <p:cNvPr id="15" name="Полупрозрачный прямоугольник"/>
          <p:cNvSpPr/>
          <p:nvPr/>
        </p:nvSpPr>
        <p:spPr>
          <a:xfrm>
            <a:off x="1" y="2433918"/>
            <a:ext cx="9143999" cy="3052482"/>
          </a:xfrm>
          <a:prstGeom prst="rect">
            <a:avLst/>
          </a:prstGeom>
          <a:solidFill>
            <a:srgbClr val="1B1A23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0994">
              <a:spcBef>
                <a:spcPts val="900"/>
              </a:spcBef>
            </a:pPr>
            <a:endParaRPr lang="en-US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Текс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Линия"/>
          <p:cNvSpPr/>
          <p:nvPr/>
        </p:nvSpPr>
        <p:spPr>
          <a:xfrm>
            <a:off x="2728558" y="4185040"/>
            <a:ext cx="3686885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Заголовок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Основы работы школьного музея </a:t>
            </a:r>
            <a:endParaRPr lang="ru-RU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Вертикальная линия"/>
          <p:cNvCxnSpPr>
            <a:stCxn id="13" idx="0"/>
          </p:cNvCxnSpPr>
          <p:nvPr/>
        </p:nvCxnSpPr>
        <p:spPr>
          <a:xfrm flipV="1">
            <a:off x="4572001" y="0"/>
            <a:ext cx="0" cy="58522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Круг маленький"/>
          <p:cNvSpPr/>
          <p:nvPr/>
        </p:nvSpPr>
        <p:spPr>
          <a:xfrm>
            <a:off x="4348717" y="5852298"/>
            <a:ext cx="446567" cy="44656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Метка"/>
          <p:cNvSpPr>
            <a:spLocks noChangeAspect="1" noEditPoints="1"/>
          </p:cNvSpPr>
          <p:nvPr/>
        </p:nvSpPr>
        <p:spPr bwMode="auto">
          <a:xfrm>
            <a:off x="4465463" y="5946761"/>
            <a:ext cx="213074" cy="292897"/>
          </a:xfrm>
          <a:custGeom>
            <a:avLst/>
            <a:gdLst>
              <a:gd name="T0" fmla="*/ 70 w 140"/>
              <a:gd name="T1" fmla="*/ 192 h 192"/>
              <a:gd name="T2" fmla="*/ 70 w 140"/>
              <a:gd name="T3" fmla="*/ 192 h 192"/>
              <a:gd name="T4" fmla="*/ 63 w 140"/>
              <a:gd name="T5" fmla="*/ 189 h 192"/>
              <a:gd name="T6" fmla="*/ 0 w 140"/>
              <a:gd name="T7" fmla="*/ 70 h 192"/>
              <a:gd name="T8" fmla="*/ 70 w 140"/>
              <a:gd name="T9" fmla="*/ 0 h 192"/>
              <a:gd name="T10" fmla="*/ 120 w 140"/>
              <a:gd name="T11" fmla="*/ 21 h 192"/>
              <a:gd name="T12" fmla="*/ 140 w 140"/>
              <a:gd name="T13" fmla="*/ 70 h 192"/>
              <a:gd name="T14" fmla="*/ 77 w 140"/>
              <a:gd name="T15" fmla="*/ 189 h 192"/>
              <a:gd name="T16" fmla="*/ 70 w 140"/>
              <a:gd name="T17" fmla="*/ 192 h 192"/>
              <a:gd name="T18" fmla="*/ 70 w 140"/>
              <a:gd name="T19" fmla="*/ 12 h 192"/>
              <a:gd name="T20" fmla="*/ 12 w 140"/>
              <a:gd name="T21" fmla="*/ 70 h 192"/>
              <a:gd name="T22" fmla="*/ 70 w 140"/>
              <a:gd name="T23" fmla="*/ 179 h 192"/>
              <a:gd name="T24" fmla="*/ 128 w 140"/>
              <a:gd name="T25" fmla="*/ 70 h 192"/>
              <a:gd name="T26" fmla="*/ 70 w 140"/>
              <a:gd name="T27" fmla="*/ 12 h 192"/>
              <a:gd name="T28" fmla="*/ 70 w 140"/>
              <a:gd name="T29" fmla="*/ 108 h 192"/>
              <a:gd name="T30" fmla="*/ 32 w 140"/>
              <a:gd name="T31" fmla="*/ 70 h 192"/>
              <a:gd name="T32" fmla="*/ 70 w 140"/>
              <a:gd name="T33" fmla="*/ 32 h 192"/>
              <a:gd name="T34" fmla="*/ 108 w 140"/>
              <a:gd name="T35" fmla="*/ 70 h 192"/>
              <a:gd name="T36" fmla="*/ 70 w 140"/>
              <a:gd name="T37" fmla="*/ 108 h 192"/>
              <a:gd name="T38" fmla="*/ 70 w 140"/>
              <a:gd name="T39" fmla="*/ 44 h 192"/>
              <a:gd name="T40" fmla="*/ 44 w 140"/>
              <a:gd name="T41" fmla="*/ 70 h 192"/>
              <a:gd name="T42" fmla="*/ 70 w 140"/>
              <a:gd name="T43" fmla="*/ 96 h 192"/>
              <a:gd name="T44" fmla="*/ 96 w 140"/>
              <a:gd name="T45" fmla="*/ 70 h 192"/>
              <a:gd name="T46" fmla="*/ 70 w 140"/>
              <a:gd name="T47" fmla="*/ 4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0" h="192">
                <a:moveTo>
                  <a:pt x="70" y="192"/>
                </a:moveTo>
                <a:cubicBezTo>
                  <a:pt x="70" y="192"/>
                  <a:pt x="70" y="192"/>
                  <a:pt x="70" y="192"/>
                </a:cubicBezTo>
                <a:cubicBezTo>
                  <a:pt x="67" y="192"/>
                  <a:pt x="65" y="191"/>
                  <a:pt x="63" y="189"/>
                </a:cubicBezTo>
                <a:cubicBezTo>
                  <a:pt x="56" y="182"/>
                  <a:pt x="0" y="121"/>
                  <a:pt x="0" y="70"/>
                </a:cubicBezTo>
                <a:cubicBezTo>
                  <a:pt x="0" y="31"/>
                  <a:pt x="31" y="0"/>
                  <a:pt x="70" y="0"/>
                </a:cubicBezTo>
                <a:cubicBezTo>
                  <a:pt x="89" y="0"/>
                  <a:pt x="106" y="7"/>
                  <a:pt x="120" y="21"/>
                </a:cubicBezTo>
                <a:cubicBezTo>
                  <a:pt x="133" y="34"/>
                  <a:pt x="140" y="51"/>
                  <a:pt x="140" y="70"/>
                </a:cubicBezTo>
                <a:cubicBezTo>
                  <a:pt x="140" y="121"/>
                  <a:pt x="84" y="182"/>
                  <a:pt x="77" y="189"/>
                </a:cubicBezTo>
                <a:cubicBezTo>
                  <a:pt x="75" y="191"/>
                  <a:pt x="73" y="192"/>
                  <a:pt x="70" y="192"/>
                </a:cubicBezTo>
                <a:close/>
                <a:moveTo>
                  <a:pt x="70" y="12"/>
                </a:moveTo>
                <a:cubicBezTo>
                  <a:pt x="38" y="12"/>
                  <a:pt x="12" y="38"/>
                  <a:pt x="12" y="70"/>
                </a:cubicBezTo>
                <a:cubicBezTo>
                  <a:pt x="12" y="107"/>
                  <a:pt x="48" y="155"/>
                  <a:pt x="70" y="179"/>
                </a:cubicBezTo>
                <a:cubicBezTo>
                  <a:pt x="92" y="155"/>
                  <a:pt x="128" y="107"/>
                  <a:pt x="128" y="70"/>
                </a:cubicBezTo>
                <a:cubicBezTo>
                  <a:pt x="128" y="38"/>
                  <a:pt x="102" y="12"/>
                  <a:pt x="70" y="12"/>
                </a:cubicBezTo>
                <a:close/>
                <a:moveTo>
                  <a:pt x="70" y="108"/>
                </a:moveTo>
                <a:cubicBezTo>
                  <a:pt x="49" y="108"/>
                  <a:pt x="32" y="91"/>
                  <a:pt x="32" y="70"/>
                </a:cubicBezTo>
                <a:cubicBezTo>
                  <a:pt x="32" y="49"/>
                  <a:pt x="49" y="32"/>
                  <a:pt x="70" y="32"/>
                </a:cubicBezTo>
                <a:cubicBezTo>
                  <a:pt x="91" y="32"/>
                  <a:pt x="108" y="49"/>
                  <a:pt x="108" y="70"/>
                </a:cubicBezTo>
                <a:cubicBezTo>
                  <a:pt x="108" y="91"/>
                  <a:pt x="91" y="108"/>
                  <a:pt x="70" y="108"/>
                </a:cubicBezTo>
                <a:close/>
                <a:moveTo>
                  <a:pt x="70" y="44"/>
                </a:moveTo>
                <a:cubicBezTo>
                  <a:pt x="56" y="44"/>
                  <a:pt x="44" y="56"/>
                  <a:pt x="44" y="70"/>
                </a:cubicBezTo>
                <a:cubicBezTo>
                  <a:pt x="44" y="84"/>
                  <a:pt x="56" y="96"/>
                  <a:pt x="70" y="96"/>
                </a:cubicBezTo>
                <a:cubicBezTo>
                  <a:pt x="84" y="96"/>
                  <a:pt x="96" y="84"/>
                  <a:pt x="96" y="70"/>
                </a:cubicBezTo>
                <a:cubicBezTo>
                  <a:pt x="96" y="56"/>
                  <a:pt x="84" y="44"/>
                  <a:pt x="70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22"/>
          </p:nvPr>
        </p:nvSpPr>
        <p:spPr>
          <a:xfrm>
            <a:off x="4786315" y="3786191"/>
            <a:ext cx="3719256" cy="2071702"/>
          </a:xfrm>
        </p:spPr>
        <p:txBody>
          <a:bodyPr/>
          <a:lstStyle/>
          <a:p>
            <a:r>
              <a:rPr lang="ru-RU" dirty="0"/>
              <a:t>путь от изоляции и замкнутости как ведомственного учреждения культуры, связанные с функцией «хранения» наследия и культурной памяти, – к «открытию» музея обществу через реализацию социально-культурных проектов</a:t>
            </a:r>
          </a:p>
        </p:txBody>
      </p:sp>
      <p:sp>
        <p:nvSpPr>
          <p:cNvPr id="20" name="Текст 5"/>
          <p:cNvSpPr>
            <a:spLocks noGrp="1"/>
          </p:cNvSpPr>
          <p:nvPr>
            <p:ph type="body" sz="quarter" idx="23"/>
          </p:nvPr>
        </p:nvSpPr>
        <p:spPr>
          <a:xfrm>
            <a:off x="357158" y="4214818"/>
            <a:ext cx="3862132" cy="363538"/>
          </a:xfrm>
        </p:spPr>
        <p:txBody>
          <a:bodyPr/>
          <a:lstStyle/>
          <a:p>
            <a:pPr algn="r"/>
            <a:r>
              <a:rPr lang="ru-RU" dirty="0"/>
              <a:t>Развитие музеев: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Посетитель как активный участник культурного диалога, строящегося на партнерских отношениях. 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i="1" dirty="0"/>
              <a:t>коммуникативная</a:t>
            </a:r>
            <a:endParaRPr lang="ru-RU" dirty="0"/>
          </a:p>
        </p:txBody>
      </p:sp>
      <p:sp>
        <p:nvSpPr>
          <p:cNvPr id="14" name="Текст 1"/>
          <p:cNvSpPr>
            <a:spLocks noGrp="1"/>
          </p:cNvSpPr>
          <p:nvPr>
            <p:ph type="body" sz="quarter" idx="20"/>
          </p:nvPr>
        </p:nvSpPr>
        <p:spPr>
          <a:xfrm>
            <a:off x="357158" y="696945"/>
            <a:ext cx="3750817" cy="363538"/>
          </a:xfrm>
        </p:spPr>
        <p:txBody>
          <a:bodyPr/>
          <a:lstStyle/>
          <a:p>
            <a:r>
              <a:rPr lang="ru-RU" dirty="0"/>
              <a:t>Конец 1980-х – 2000-е гг.</a:t>
            </a:r>
          </a:p>
        </p:txBody>
      </p:sp>
      <p:sp>
        <p:nvSpPr>
          <p:cNvPr id="29" name="Точка 2"/>
          <p:cNvSpPr/>
          <p:nvPr/>
        </p:nvSpPr>
        <p:spPr>
          <a:xfrm>
            <a:off x="4532857" y="4414421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Точка 1"/>
          <p:cNvSpPr/>
          <p:nvPr/>
        </p:nvSpPr>
        <p:spPr>
          <a:xfrm>
            <a:off x="4524154" y="863890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Рисунок 17" descr="150704343951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3119" b="3119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8627354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храненное изображение 2019-5-14_19-4-12.7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000109"/>
            <a:ext cx="6357982" cy="44942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подписи"/>
          <p:cNvSpPr>
            <a:spLocks noGrp="1"/>
          </p:cNvSpPr>
          <p:nvPr>
            <p:ph type="body" sz="quarter" idx="14"/>
          </p:nvPr>
        </p:nvSpPr>
        <p:spPr>
          <a:xfrm>
            <a:off x="2285984" y="5485468"/>
            <a:ext cx="6500857" cy="6581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i="1" dirty="0"/>
              <a:t>Мотина В.В. Культурно-образовательная деятельность музеев и музейная педагогика // Труды Санкт-Петербургского государственного университета культуры и искусств. 2013. Том 195. С. 308. </a:t>
            </a:r>
          </a:p>
        </p:txBody>
      </p:sp>
      <p:sp>
        <p:nvSpPr>
          <p:cNvPr id="29" name="Текст"/>
          <p:cNvSpPr>
            <a:spLocks noGrp="1"/>
          </p:cNvSpPr>
          <p:nvPr>
            <p:ph type="body" sz="quarter" idx="16"/>
          </p:nvPr>
        </p:nvSpPr>
        <p:spPr>
          <a:xfrm>
            <a:off x="1571604" y="2786058"/>
            <a:ext cx="6572816" cy="2332946"/>
          </a:xfrm>
        </p:spPr>
        <p:txBody>
          <a:bodyPr wrap="square">
            <a:spAutoFit/>
          </a:bodyPr>
          <a:lstStyle/>
          <a:p>
            <a:r>
              <a:rPr lang="ru-RU" sz="1400" dirty="0"/>
              <a:t>«Сегодня музей предъявляет посетителю событие, реализует акт вхождения в символическую, фиктивную, мифологизированную реальность. Современный музей совершает переход от слова к событию, превращая зрителя в действующее лицо, в героя-адресата, заинтересованного и непременного участника. Иными словами, именно в музее совершается образовательное действо, происходит сближение функции ранее разрозненных компонентов культуры: музей становится театром, библиотекой и, что особенно важно, школой».</a:t>
            </a:r>
            <a:endParaRPr lang="en-US" sz="1500" dirty="0"/>
          </a:p>
        </p:txBody>
      </p:sp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Цитата</a:t>
            </a:r>
          </a:p>
        </p:txBody>
      </p:sp>
      <p:sp>
        <p:nvSpPr>
          <p:cNvPr id="13" name="Кавычки"/>
          <p:cNvSpPr txBox="1"/>
          <p:nvPr/>
        </p:nvSpPr>
        <p:spPr>
          <a:xfrm>
            <a:off x="857224" y="2428868"/>
            <a:ext cx="56111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Open Sans" panose="020B0606030504020204" pitchFamily="34" charset="0"/>
              </a:rPr>
              <a:t>“</a:t>
            </a:r>
            <a:endParaRPr lang="ru-RU" sz="8625" dirty="0">
              <a:solidFill>
                <a:schemeClr val="accent1">
                  <a:lumMod val="40000"/>
                  <a:lumOff val="60000"/>
                </a:schemeClr>
              </a:solidFill>
              <a:latin typeface="Georgia" panose="02040502050405020303" pitchFamily="18" charset="0"/>
              <a:ea typeface="Dotum" panose="020B0600000101010101" pitchFamily="34" charset="-127"/>
              <a:cs typeface="Open Sans" panose="020B0606030504020204" pitchFamily="34" charset="0"/>
            </a:endParaRPr>
          </a:p>
        </p:txBody>
      </p:sp>
      <p:pic>
        <p:nvPicPr>
          <p:cNvPr id="11" name="Рисунок 10" descr="afisha_sevastopolja_7_dekabrja_sostoitsja_festival_socialnoj_reklamy_nota_bene-1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9058" y="1071546"/>
            <a:ext cx="1202001" cy="1391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55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охраненное изображение 2019-5-14_19-41-36.576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lum bright="20000" contrast="-30000"/>
          </a:blip>
          <a:srcRect l="15534" r="15534"/>
          <a:stretch>
            <a:fillRect/>
          </a:stretch>
        </p:blipFill>
        <p:spPr/>
      </p:pic>
      <p:sp>
        <p:nvSpPr>
          <p:cNvPr id="15" name="Полупрозрачный прямоугольник"/>
          <p:cNvSpPr/>
          <p:nvPr/>
        </p:nvSpPr>
        <p:spPr>
          <a:xfrm>
            <a:off x="0" y="2071678"/>
            <a:ext cx="9143999" cy="3052482"/>
          </a:xfrm>
          <a:prstGeom prst="rect">
            <a:avLst/>
          </a:prstGeom>
          <a:solidFill>
            <a:srgbClr val="1B1A23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0994">
              <a:spcBef>
                <a:spcPts val="900"/>
              </a:spcBef>
            </a:pPr>
            <a:endParaRPr lang="en-US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Линия"/>
          <p:cNvSpPr/>
          <p:nvPr/>
        </p:nvSpPr>
        <p:spPr>
          <a:xfrm>
            <a:off x="2643174" y="4500570"/>
            <a:ext cx="3686885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Заголовок"/>
          <p:cNvSpPr>
            <a:spLocks noGrp="1"/>
          </p:cNvSpPr>
          <p:nvPr>
            <p:ph type="ctrTitle"/>
          </p:nvPr>
        </p:nvSpPr>
        <p:spPr>
          <a:xfrm>
            <a:off x="571472" y="1857364"/>
            <a:ext cx="8143932" cy="20717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prstClr val="white"/>
                </a:solidFill>
              </a:rPr>
              <a:t>Работа со школьниками 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в музее: содержание и формы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"/>
          <p:cNvSpPr>
            <a:spLocks noGrp="1"/>
          </p:cNvSpPr>
          <p:nvPr>
            <p:ph type="body" sz="half" idx="2"/>
          </p:nvPr>
        </p:nvSpPr>
        <p:spPr>
          <a:xfrm>
            <a:off x="357158" y="1643050"/>
            <a:ext cx="1826741" cy="2299412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i="1" dirty="0">
                <a:ea typeface="Segoe UI Symbol" pitchFamily="34" charset="0"/>
              </a:rPr>
              <a:t>В Русском музее</a:t>
            </a:r>
            <a:r>
              <a:rPr lang="ru-RU" dirty="0">
                <a:ea typeface="Segoe UI Symbol" pitchFamily="34" charset="0"/>
              </a:rPr>
              <a:t> создан отдел «Российский центр музейной педагогики и детского творчества».</a:t>
            </a:r>
          </a:p>
        </p:txBody>
      </p:sp>
      <p:sp>
        <p:nvSpPr>
          <p:cNvPr id="8" name="Линия"/>
          <p:cNvSpPr/>
          <p:nvPr/>
        </p:nvSpPr>
        <p:spPr>
          <a:xfrm>
            <a:off x="357158" y="128586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Сохраненное изображение 2018-12-12_12-6-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1508" t="1563" r="1508" b="1563"/>
          <a:stretch>
            <a:fillRect/>
          </a:stretch>
        </p:blipFill>
        <p:spPr bwMode="auto">
          <a:xfrm>
            <a:off x="2500298" y="0"/>
            <a:ext cx="710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85720" y="428604"/>
            <a:ext cx="2071702" cy="714380"/>
          </a:xfrm>
        </p:spPr>
        <p:txBody>
          <a:bodyPr/>
          <a:lstStyle/>
          <a:p>
            <a:r>
              <a:rPr lang="ru-RU" dirty="0"/>
              <a:t>Русский музей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44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114536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a typeface="Segoe UI Symbo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a typeface="Segoe UI Symbol" pitchFamily="34" charset="0"/>
            </a:endParaRPr>
          </a:p>
        </p:txBody>
      </p:sp>
      <p:pic>
        <p:nvPicPr>
          <p:cNvPr id="5" name="Рисунок 4" descr="Сохраненное изображение 2019-5-14_19-50-53.115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108"/>
            <a:ext cx="9144000" cy="51525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охраненное изображение 2019-5-14_19-53-40.27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4" y="0"/>
            <a:ext cx="81601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3"/>
          <p:cNvSpPr>
            <a:spLocks noGrp="1"/>
          </p:cNvSpPr>
          <p:nvPr>
            <p:ph type="body" sz="quarter" idx="18"/>
          </p:nvPr>
        </p:nvSpPr>
        <p:spPr>
          <a:xfrm>
            <a:off x="6075820" y="4786322"/>
            <a:ext cx="2537608" cy="15735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Центр развития детей «Кристаллик» и Детский клуб любителей камня «Орлец»</a:t>
            </a:r>
          </a:p>
        </p:txBody>
      </p:sp>
      <p:sp>
        <p:nvSpPr>
          <p:cNvPr id="66" name="Подзаголовок 3"/>
          <p:cNvSpPr>
            <a:spLocks noGrp="1"/>
          </p:cNvSpPr>
          <p:nvPr>
            <p:ph type="body" idx="21"/>
          </p:nvPr>
        </p:nvSpPr>
        <p:spPr>
          <a:xfrm>
            <a:off x="6143636" y="4286256"/>
            <a:ext cx="2517232" cy="37591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Выставка Музея камня</a:t>
            </a:r>
          </a:p>
        </p:txBody>
      </p:sp>
      <p:sp>
        <p:nvSpPr>
          <p:cNvPr id="35" name="Текст 2"/>
          <p:cNvSpPr>
            <a:spLocks noGrp="1"/>
          </p:cNvSpPr>
          <p:nvPr>
            <p:ph type="body" sz="quarter" idx="17"/>
          </p:nvPr>
        </p:nvSpPr>
        <p:spPr>
          <a:xfrm>
            <a:off x="3342833" y="5143513"/>
            <a:ext cx="2569540" cy="7858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Культурно-просветительские программы</a:t>
            </a:r>
          </a:p>
          <a:p>
            <a:endParaRPr lang="ru-RU" dirty="0"/>
          </a:p>
        </p:txBody>
      </p:sp>
      <p:sp>
        <p:nvSpPr>
          <p:cNvPr id="65" name="Подзаголовок 2"/>
          <p:cNvSpPr>
            <a:spLocks noGrp="1"/>
          </p:cNvSpPr>
          <p:nvPr>
            <p:ph type="body" idx="20"/>
          </p:nvPr>
        </p:nvSpPr>
        <p:spPr>
          <a:xfrm>
            <a:off x="3357554" y="4357694"/>
            <a:ext cx="2573803" cy="7143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Коптеловский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музей истории земледелия и быта крестьян</a:t>
            </a:r>
          </a:p>
        </p:txBody>
      </p:sp>
      <p:sp>
        <p:nvSpPr>
          <p:cNvPr id="40" name="Текст 1"/>
          <p:cNvSpPr>
            <a:spLocks noGrp="1"/>
          </p:cNvSpPr>
          <p:nvPr>
            <p:ph type="body" sz="quarter" idx="16"/>
          </p:nvPr>
        </p:nvSpPr>
        <p:spPr>
          <a:xfrm>
            <a:off x="553706" y="4857760"/>
            <a:ext cx="2557984" cy="1502095"/>
          </a:xfrm>
        </p:spPr>
        <p:txBody>
          <a:bodyPr/>
          <a:lstStyle/>
          <a:p>
            <a:r>
              <a:rPr lang="ru-RU" dirty="0"/>
              <a:t>Работает музейный класс</a:t>
            </a:r>
          </a:p>
          <a:p>
            <a:pPr algn="l"/>
            <a:endParaRPr lang="ru-RU" dirty="0"/>
          </a:p>
        </p:txBody>
      </p:sp>
      <p:sp>
        <p:nvSpPr>
          <p:cNvPr id="42" name="Подзаголовок 1"/>
          <p:cNvSpPr>
            <a:spLocks noGrp="1"/>
          </p:cNvSpPr>
          <p:nvPr>
            <p:ph type="body" idx="1"/>
          </p:nvPr>
        </p:nvSpPr>
        <p:spPr>
          <a:xfrm>
            <a:off x="571472" y="4357694"/>
            <a:ext cx="2555328" cy="37591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СОКМ</a:t>
            </a:r>
          </a:p>
        </p:txBody>
      </p:sp>
      <p:sp>
        <p:nvSpPr>
          <p:cNvPr id="3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Музейная педагогика</a:t>
            </a:r>
            <a:br>
              <a:rPr lang="ru-RU" dirty="0"/>
            </a:br>
            <a:r>
              <a:rPr lang="ru-RU" sz="2000" dirty="0"/>
              <a:t>(Свердловская область)</a:t>
            </a:r>
            <a:endParaRPr lang="ru-RU" dirty="0"/>
          </a:p>
        </p:txBody>
      </p:sp>
      <p:sp>
        <p:nvSpPr>
          <p:cNvPr id="14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8050" name="Picture 2" descr="Сохраненное изображение 2018-12-12_12-19-52">
            <a:hlinkClick r:id="rId4"/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 cstate="print"/>
          <a:srcRect l="23371" r="23371"/>
          <a:stretch>
            <a:fillRect/>
          </a:stretch>
        </p:blipFill>
        <p:spPr bwMode="auto">
          <a:xfrm>
            <a:off x="642910" y="2000240"/>
            <a:ext cx="2376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12(3).jpg">
            <a:hlinkClick r:id="rId6"/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rcRect l="12107" r="12107"/>
          <a:stretch>
            <a:fillRect/>
          </a:stretch>
        </p:blipFill>
        <p:spPr>
          <a:xfrm>
            <a:off x="3428992" y="2071678"/>
            <a:ext cx="2376000" cy="2088000"/>
          </a:xfrm>
        </p:spPr>
      </p:pic>
      <p:pic>
        <p:nvPicPr>
          <p:cNvPr id="20" name="Рисунок 19" descr="Сохраненное изображение 2019-5-14_20-1-53.65.jpg">
            <a:hlinkClick r:id="rId8"/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/>
          <a:srcRect l="10499" r="10499"/>
          <a:stretch>
            <a:fillRect/>
          </a:stretch>
        </p:blipFill>
        <p:spPr>
          <a:xfrm>
            <a:off x="6215074" y="2071678"/>
            <a:ext cx="2376000" cy="208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89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Атлас музеев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(Свердловская область)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 descr="Сохраненное изображение 2019-5-14_20-5-47.901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5926"/>
            <a:ext cx="9144000" cy="44694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охраненное изображение 2019-5-14_20-14-34.759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2976" y="1142984"/>
            <a:ext cx="6786610" cy="5563733"/>
          </a:xfrm>
        </p:spPr>
      </p:pic>
      <p:sp>
        <p:nvSpPr>
          <p:cNvPr id="5" name="Заголовок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ЛабиринтУм</a:t>
            </a: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Санкт-Петербург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8"/>
          </p:nvPr>
        </p:nvSpPr>
        <p:spPr>
          <a:xfrm>
            <a:off x="5430166" y="5045618"/>
            <a:ext cx="3240000" cy="812274"/>
          </a:xfrm>
        </p:spPr>
        <p:txBody>
          <a:bodyPr/>
          <a:lstStyle/>
          <a:p>
            <a:r>
              <a:rPr lang="ru-RU" dirty="0">
                <a:cs typeface="Segoe UI" panose="020B0502040204020203" pitchFamily="34" charset="0"/>
              </a:rPr>
              <a:t>Виртуальный школьный музей как новое дидактическое средство</a:t>
            </a:r>
          </a:p>
          <a:p>
            <a:endParaRPr lang="ru-RU" dirty="0"/>
          </a:p>
        </p:txBody>
      </p:sp>
      <p:sp>
        <p:nvSpPr>
          <p:cNvPr id="36" name="Номер 6"/>
          <p:cNvSpPr txBox="1"/>
          <p:nvPr/>
        </p:nvSpPr>
        <p:spPr>
          <a:xfrm>
            <a:off x="4791727" y="4985762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>
                <a:cs typeface="Segoe UI" panose="020B0502040204020203" pitchFamily="34" charset="0"/>
              </a:rPr>
              <a:t>Школьный музей: единство формального и неформального образования</a:t>
            </a:r>
          </a:p>
          <a:p>
            <a:endParaRPr lang="ru-RU" dirty="0"/>
          </a:p>
        </p:txBody>
      </p:sp>
      <p:sp>
        <p:nvSpPr>
          <p:cNvPr id="35" name="Номер 5"/>
          <p:cNvSpPr txBox="1"/>
          <p:nvPr/>
        </p:nvSpPr>
        <p:spPr>
          <a:xfrm>
            <a:off x="4791727" y="3893377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05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430165" y="2907598"/>
            <a:ext cx="3240000" cy="807153"/>
          </a:xfrm>
        </p:spPr>
        <p:txBody>
          <a:bodyPr>
            <a:noAutofit/>
          </a:bodyPr>
          <a:lstStyle/>
          <a:p>
            <a:r>
              <a:rPr lang="ru-RU" dirty="0">
                <a:cs typeface="Segoe UI" panose="020B0502040204020203" pitchFamily="34" charset="0"/>
              </a:rPr>
              <a:t>Школьный музей сегодня: фонды, профили, нормативная документация	</a:t>
            </a:r>
            <a:endParaRPr lang="ru-RU" dirty="0"/>
          </a:p>
        </p:txBody>
      </p:sp>
      <p:sp>
        <p:nvSpPr>
          <p:cNvPr id="34" name="Номер 4"/>
          <p:cNvSpPr txBox="1"/>
          <p:nvPr/>
        </p:nvSpPr>
        <p:spPr>
          <a:xfrm>
            <a:off x="4791727" y="2824471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04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>
                <a:cs typeface="Segoe UI" panose="020B0502040204020203" pitchFamily="34" charset="0"/>
              </a:rPr>
              <a:t>Работа со школьниками в музее: содержание и формы</a:t>
            </a:r>
          </a:p>
          <a:p>
            <a:endParaRPr lang="ru-RU" dirty="0"/>
          </a:p>
        </p:txBody>
      </p:sp>
      <p:sp>
        <p:nvSpPr>
          <p:cNvPr id="30" name="Номер 3"/>
          <p:cNvSpPr txBox="1"/>
          <p:nvPr/>
        </p:nvSpPr>
        <p:spPr>
          <a:xfrm>
            <a:off x="694856" y="4985762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5"/>
          </p:nvPr>
        </p:nvSpPr>
        <p:spPr>
          <a:xfrm>
            <a:off x="1355488" y="3971450"/>
            <a:ext cx="3240000" cy="814872"/>
          </a:xfrm>
        </p:spPr>
        <p:txBody>
          <a:bodyPr/>
          <a:lstStyle/>
          <a:p>
            <a:r>
              <a:rPr lang="ru-RU" dirty="0">
                <a:cs typeface="Segoe UI" panose="020B0502040204020203" pitchFamily="34" charset="0"/>
              </a:rPr>
              <a:t>Музейная педагогика как направление деятельности и образовательная практика</a:t>
            </a:r>
          </a:p>
          <a:p>
            <a:endParaRPr lang="ru-RU" dirty="0"/>
          </a:p>
        </p:txBody>
      </p:sp>
      <p:sp>
        <p:nvSpPr>
          <p:cNvPr id="21" name="Номер 2"/>
          <p:cNvSpPr txBox="1"/>
          <p:nvPr/>
        </p:nvSpPr>
        <p:spPr>
          <a:xfrm>
            <a:off x="694856" y="3893377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cs typeface="Segoe UI" panose="020B0502040204020203" pitchFamily="34" charset="0"/>
              </a:rPr>
              <a:t>Музей: </a:t>
            </a:r>
            <a:r>
              <a:rPr lang="ru-RU" dirty="0"/>
              <a:t>понятие и социальные функции</a:t>
            </a:r>
            <a:endParaRPr lang="ru-RU" dirty="0">
              <a:cs typeface="Segoe UI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2" name="Номер 1"/>
          <p:cNvSpPr txBox="1"/>
          <p:nvPr/>
        </p:nvSpPr>
        <p:spPr>
          <a:xfrm>
            <a:off x="694856" y="2824471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01</a:t>
            </a:r>
          </a:p>
        </p:txBody>
      </p:sp>
      <p:sp>
        <p:nvSpPr>
          <p:cNvPr id="7" name="Текст"/>
          <p:cNvSpPr>
            <a:spLocks noGrp="1"/>
          </p:cNvSpPr>
          <p:nvPr>
            <p:ph type="body" sz="quarter" idx="19"/>
          </p:nvPr>
        </p:nvSpPr>
        <p:spPr>
          <a:xfrm>
            <a:off x="642910" y="1643050"/>
            <a:ext cx="7918450" cy="669565"/>
          </a:xfrm>
        </p:spPr>
        <p:txBody>
          <a:bodyPr/>
          <a:lstStyle/>
          <a:p>
            <a:r>
              <a:rPr lang="ru-RU" b="1" i="1" dirty="0"/>
              <a:t>Цель курса</a:t>
            </a:r>
            <a:r>
              <a:rPr lang="ru-RU" dirty="0"/>
              <a:t>: обобщить представления о феномене школьного музея и выявить перспективные практики.</a:t>
            </a:r>
          </a:p>
          <a:p>
            <a:endParaRPr lang="ru-RU" dirty="0"/>
          </a:p>
        </p:txBody>
      </p:sp>
      <p:sp>
        <p:nvSpPr>
          <p:cNvPr id="3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курса</a:t>
            </a:r>
          </a:p>
        </p:txBody>
      </p:sp>
      <p:sp>
        <p:nvSpPr>
          <p:cNvPr id="17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Текст"/>
          <p:cNvSpPr txBox="1">
            <a:spLocks/>
          </p:cNvSpPr>
          <p:nvPr/>
        </p:nvSpPr>
        <p:spPr>
          <a:xfrm>
            <a:off x="642910" y="2428868"/>
            <a:ext cx="7918450" cy="455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ТЕМАТИЧЕСКИЙ  ПЛАН</a:t>
            </a:r>
            <a:endParaRPr kumimoji="0" lang="ru-RU" sz="16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747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>
            <a:spLocks noGrp="1"/>
          </p:cNvSpPr>
          <p:nvPr>
            <p:ph type="body" sz="quarter" idx="17"/>
          </p:nvPr>
        </p:nvSpPr>
        <p:spPr>
          <a:xfrm>
            <a:off x="1303542" y="4631865"/>
            <a:ext cx="6788412" cy="648000"/>
          </a:xfrm>
        </p:spPr>
        <p:txBody>
          <a:bodyPr/>
          <a:lstStyle/>
          <a:p>
            <a:r>
              <a:rPr lang="ru-RU" dirty="0" err="1"/>
              <a:t>немузейные</a:t>
            </a:r>
            <a:r>
              <a:rPr lang="ru-RU" dirty="0"/>
              <a:t> формы работы (проведение концертов и спектаклей, дискуссий на общественно-значимые темы)</a:t>
            </a:r>
          </a:p>
        </p:txBody>
      </p:sp>
      <p:sp>
        <p:nvSpPr>
          <p:cNvPr id="30" name="Номер 3"/>
          <p:cNvSpPr txBox="1"/>
          <p:nvPr/>
        </p:nvSpPr>
        <p:spPr>
          <a:xfrm>
            <a:off x="642910" y="4572008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5"/>
          </p:nvPr>
        </p:nvSpPr>
        <p:spPr>
          <a:xfrm>
            <a:off x="1285852" y="3435635"/>
            <a:ext cx="7072362" cy="648000"/>
          </a:xfrm>
        </p:spPr>
        <p:txBody>
          <a:bodyPr/>
          <a:lstStyle/>
          <a:p>
            <a:r>
              <a:rPr lang="ru-RU" dirty="0"/>
              <a:t>синтетические формы работы (творческие мастерские, кружки, студии);</a:t>
            </a:r>
          </a:p>
        </p:txBody>
      </p:sp>
      <p:sp>
        <p:nvSpPr>
          <p:cNvPr id="21" name="Номер 2"/>
          <p:cNvSpPr txBox="1"/>
          <p:nvPr/>
        </p:nvSpPr>
        <p:spPr>
          <a:xfrm>
            <a:off x="625220" y="3357562"/>
            <a:ext cx="16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1"/>
          </p:nvPr>
        </p:nvSpPr>
        <p:spPr>
          <a:xfrm>
            <a:off x="1285852" y="2285992"/>
            <a:ext cx="6215106" cy="648000"/>
          </a:xfrm>
        </p:spPr>
        <p:txBody>
          <a:bodyPr/>
          <a:lstStyle/>
          <a:p>
            <a:r>
              <a:rPr lang="ru-RU" dirty="0"/>
              <a:t>исторически сложившиеся формы работы (экскурсии, лекции, консультации, научные чтения);</a:t>
            </a:r>
          </a:p>
        </p:txBody>
      </p:sp>
      <p:sp>
        <p:nvSpPr>
          <p:cNvPr id="2" name="Номер 1"/>
          <p:cNvSpPr txBox="1"/>
          <p:nvPr/>
        </p:nvSpPr>
        <p:spPr>
          <a:xfrm>
            <a:off x="625220" y="2213182"/>
            <a:ext cx="1418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01</a:t>
            </a:r>
          </a:p>
        </p:txBody>
      </p:sp>
      <p:sp>
        <p:nvSpPr>
          <p:cNvPr id="3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Музейно-педагогическая деятельность</a:t>
            </a:r>
          </a:p>
        </p:txBody>
      </p:sp>
      <p:sp>
        <p:nvSpPr>
          <p:cNvPr id="17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7"/>
          </p:nvPr>
        </p:nvSpPr>
        <p:spPr>
          <a:xfrm>
            <a:off x="428596" y="5929330"/>
            <a:ext cx="8429684" cy="648000"/>
          </a:xfrm>
        </p:spPr>
        <p:txBody>
          <a:bodyPr/>
          <a:lstStyle/>
          <a:p>
            <a:pPr algn="ctr"/>
            <a:r>
              <a:rPr lang="ru-RU" b="1" i="1" dirty="0"/>
              <a:t>Каждое из направлений направлено на расширение аудитории, отвечает</a:t>
            </a:r>
          </a:p>
          <a:p>
            <a:pPr algn="ctr"/>
            <a:r>
              <a:rPr lang="ru-RU" b="1" i="1" dirty="0"/>
              <a:t>на вызов времени: как музею стать центром </a:t>
            </a:r>
            <a:r>
              <a:rPr lang="ru-RU" b="1" i="1" dirty="0" err="1"/>
              <a:t>социокультурного</a:t>
            </a:r>
            <a:r>
              <a:rPr lang="ru-RU" b="1" i="1" dirty="0"/>
              <a:t> развития.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747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steticheskoe-vospitanie-v-dou.jpeg"/>
          <p:cNvPicPr>
            <a:picLocks noChangeAspect="1"/>
          </p:cNvPicPr>
          <p:nvPr/>
        </p:nvPicPr>
        <p:blipFill>
          <a:blip r:embed="rId4">
            <a:lum bright="20000" contrast="-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Полупрозрачный прямоугольник"/>
          <p:cNvSpPr/>
          <p:nvPr/>
        </p:nvSpPr>
        <p:spPr>
          <a:xfrm>
            <a:off x="1" y="2433918"/>
            <a:ext cx="9143999" cy="3052482"/>
          </a:xfrm>
          <a:prstGeom prst="rect">
            <a:avLst/>
          </a:prstGeom>
          <a:solidFill>
            <a:srgbClr val="1B1A23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0994">
              <a:spcBef>
                <a:spcPts val="900"/>
              </a:spcBef>
            </a:pPr>
            <a:endParaRPr lang="en-US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Линия"/>
          <p:cNvSpPr/>
          <p:nvPr/>
        </p:nvSpPr>
        <p:spPr>
          <a:xfrm>
            <a:off x="2714612" y="4929198"/>
            <a:ext cx="3686885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Заголовок"/>
          <p:cNvSpPr>
            <a:spLocks noGrp="1"/>
          </p:cNvSpPr>
          <p:nvPr>
            <p:ph type="ctrTitle"/>
          </p:nvPr>
        </p:nvSpPr>
        <p:spPr>
          <a:xfrm>
            <a:off x="642910" y="2000240"/>
            <a:ext cx="8001056" cy="2387600"/>
          </a:xfrm>
        </p:spPr>
        <p:txBody>
          <a:bodyPr>
            <a:noAutofit/>
          </a:bodyPr>
          <a:lstStyle/>
          <a:p>
            <a:r>
              <a:rPr lang="ru-RU" dirty="0">
                <a:cs typeface="Segoe UI" panose="020B0502040204020203" pitchFamily="34" charset="0"/>
              </a:rPr>
              <a:t>Школьный музей сегодня: фонды, профили, нормативная документация	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muzejj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lum contrast="-60000"/>
          </a:blip>
          <a:srcRect l="5556" r="5556"/>
          <a:stretch>
            <a:fillRect/>
          </a:stretch>
        </p:blipFill>
        <p:spPr/>
      </p:pic>
      <p:sp>
        <p:nvSpPr>
          <p:cNvPr id="8" name="Полупрозрачный прямоугольник"/>
          <p:cNvSpPr/>
          <p:nvPr/>
        </p:nvSpPr>
        <p:spPr>
          <a:xfrm>
            <a:off x="857224" y="2143116"/>
            <a:ext cx="7420178" cy="307183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Текст"/>
          <p:cNvSpPr>
            <a:spLocks noGrp="1"/>
          </p:cNvSpPr>
          <p:nvPr>
            <p:ph type="body" sz="quarter" idx="16"/>
          </p:nvPr>
        </p:nvSpPr>
        <p:spPr>
          <a:xfrm>
            <a:off x="1928794" y="2428868"/>
            <a:ext cx="5923128" cy="2357454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accent1"/>
                </a:solidFill>
              </a:rPr>
              <a:t>Школьный музей</a:t>
            </a:r>
            <a:r>
              <a:rPr lang="ru-RU" sz="2400" b="1" dirty="0">
                <a:solidFill>
                  <a:schemeClr val="accent1"/>
                </a:solidFill>
              </a:rPr>
              <a:t> </a:t>
            </a:r>
            <a:r>
              <a:rPr lang="ru-RU" sz="2400" dirty="0"/>
              <a:t>– это некоммерческое, негосударственное учреждение культуры и образования, созданное, как правило, на общественных началах для решения задач обучения и воспитания по сохранению и трансляции социальной памяти. </a:t>
            </a:r>
          </a:p>
          <a:p>
            <a:endParaRPr lang="ru-RU" sz="2700" dirty="0"/>
          </a:p>
          <a:p>
            <a:endParaRPr lang="ru-RU" sz="1125" dirty="0"/>
          </a:p>
        </p:txBody>
      </p:sp>
      <p:sp>
        <p:nvSpPr>
          <p:cNvPr id="13" name="Кавычки"/>
          <p:cNvSpPr txBox="1"/>
          <p:nvPr/>
        </p:nvSpPr>
        <p:spPr>
          <a:xfrm>
            <a:off x="1507961" y="2285992"/>
            <a:ext cx="420833" cy="108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69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Open Sans" panose="020B0606030504020204" pitchFamily="34" charset="0"/>
              </a:rPr>
              <a:t>“</a:t>
            </a:r>
            <a:endParaRPr lang="ru-RU" sz="6469" dirty="0"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Dotum" panose="020B0600000101010101" pitchFamily="34" charset="-127"/>
              <a:cs typeface="Open Sans" panose="020B0606030504020204" pitchFamily="34" charset="0"/>
            </a:endParaRPr>
          </a:p>
        </p:txBody>
      </p:sp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>
                <a:solidFill>
                  <a:schemeClr val="bg1"/>
                </a:solidFill>
              </a:rPr>
              <a:t>Школьный музей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3789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4"/>
          <p:cNvSpPr>
            <a:spLocks noGrp="1"/>
          </p:cNvSpPr>
          <p:nvPr>
            <p:ph type="body" sz="quarter" idx="18"/>
          </p:nvPr>
        </p:nvSpPr>
        <p:spPr>
          <a:xfrm>
            <a:off x="3000364" y="5357826"/>
            <a:ext cx="1143008" cy="363538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1990-е гг.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/>
          </p:nvPr>
        </p:nvSpPr>
        <p:spPr>
          <a:xfrm>
            <a:off x="4929190" y="2143116"/>
            <a:ext cx="3929090" cy="71438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Появились первые школьные музеи </a:t>
            </a:r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ru-RU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музеи</a:t>
            </a:r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наглядных материалов для обучения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5"/>
          </p:nvPr>
        </p:nvSpPr>
        <p:spPr>
          <a:xfrm>
            <a:off x="1071538" y="2357430"/>
            <a:ext cx="3116803" cy="363538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Конец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XIX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в. – 1920-е гг.</a:t>
            </a:r>
          </a:p>
        </p:txBody>
      </p:sp>
      <p:cxnSp>
        <p:nvCxnSpPr>
          <p:cNvPr id="26" name="Вертикальная линия"/>
          <p:cNvCxnSpPr>
            <a:stCxn id="25" idx="4"/>
          </p:cNvCxnSpPr>
          <p:nvPr/>
        </p:nvCxnSpPr>
        <p:spPr>
          <a:xfrm>
            <a:off x="4572001" y="2141107"/>
            <a:ext cx="0" cy="4716893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очка"/>
          <p:cNvSpPr/>
          <p:nvPr/>
        </p:nvSpPr>
        <p:spPr>
          <a:xfrm>
            <a:off x="4572000" y="2428868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Круг"/>
          <p:cNvSpPr/>
          <p:nvPr/>
        </p:nvSpPr>
        <p:spPr>
          <a:xfrm>
            <a:off x="4348717" y="1694540"/>
            <a:ext cx="446567" cy="44656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Метка"/>
          <p:cNvSpPr>
            <a:spLocks noChangeAspect="1" noEditPoints="1"/>
          </p:cNvSpPr>
          <p:nvPr/>
        </p:nvSpPr>
        <p:spPr bwMode="auto">
          <a:xfrm>
            <a:off x="4465463" y="1783310"/>
            <a:ext cx="213074" cy="292897"/>
          </a:xfrm>
          <a:custGeom>
            <a:avLst/>
            <a:gdLst>
              <a:gd name="T0" fmla="*/ 70 w 140"/>
              <a:gd name="T1" fmla="*/ 192 h 192"/>
              <a:gd name="T2" fmla="*/ 70 w 140"/>
              <a:gd name="T3" fmla="*/ 192 h 192"/>
              <a:gd name="T4" fmla="*/ 63 w 140"/>
              <a:gd name="T5" fmla="*/ 189 h 192"/>
              <a:gd name="T6" fmla="*/ 0 w 140"/>
              <a:gd name="T7" fmla="*/ 70 h 192"/>
              <a:gd name="T8" fmla="*/ 70 w 140"/>
              <a:gd name="T9" fmla="*/ 0 h 192"/>
              <a:gd name="T10" fmla="*/ 120 w 140"/>
              <a:gd name="T11" fmla="*/ 21 h 192"/>
              <a:gd name="T12" fmla="*/ 140 w 140"/>
              <a:gd name="T13" fmla="*/ 70 h 192"/>
              <a:gd name="T14" fmla="*/ 77 w 140"/>
              <a:gd name="T15" fmla="*/ 189 h 192"/>
              <a:gd name="T16" fmla="*/ 70 w 140"/>
              <a:gd name="T17" fmla="*/ 192 h 192"/>
              <a:gd name="T18" fmla="*/ 70 w 140"/>
              <a:gd name="T19" fmla="*/ 12 h 192"/>
              <a:gd name="T20" fmla="*/ 12 w 140"/>
              <a:gd name="T21" fmla="*/ 70 h 192"/>
              <a:gd name="T22" fmla="*/ 70 w 140"/>
              <a:gd name="T23" fmla="*/ 179 h 192"/>
              <a:gd name="T24" fmla="*/ 128 w 140"/>
              <a:gd name="T25" fmla="*/ 70 h 192"/>
              <a:gd name="T26" fmla="*/ 70 w 140"/>
              <a:gd name="T27" fmla="*/ 12 h 192"/>
              <a:gd name="T28" fmla="*/ 70 w 140"/>
              <a:gd name="T29" fmla="*/ 108 h 192"/>
              <a:gd name="T30" fmla="*/ 32 w 140"/>
              <a:gd name="T31" fmla="*/ 70 h 192"/>
              <a:gd name="T32" fmla="*/ 70 w 140"/>
              <a:gd name="T33" fmla="*/ 32 h 192"/>
              <a:gd name="T34" fmla="*/ 108 w 140"/>
              <a:gd name="T35" fmla="*/ 70 h 192"/>
              <a:gd name="T36" fmla="*/ 70 w 140"/>
              <a:gd name="T37" fmla="*/ 108 h 192"/>
              <a:gd name="T38" fmla="*/ 70 w 140"/>
              <a:gd name="T39" fmla="*/ 44 h 192"/>
              <a:gd name="T40" fmla="*/ 44 w 140"/>
              <a:gd name="T41" fmla="*/ 70 h 192"/>
              <a:gd name="T42" fmla="*/ 70 w 140"/>
              <a:gd name="T43" fmla="*/ 96 h 192"/>
              <a:gd name="T44" fmla="*/ 96 w 140"/>
              <a:gd name="T45" fmla="*/ 70 h 192"/>
              <a:gd name="T46" fmla="*/ 70 w 140"/>
              <a:gd name="T47" fmla="*/ 4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0" h="192">
                <a:moveTo>
                  <a:pt x="70" y="192"/>
                </a:moveTo>
                <a:cubicBezTo>
                  <a:pt x="70" y="192"/>
                  <a:pt x="70" y="192"/>
                  <a:pt x="70" y="192"/>
                </a:cubicBezTo>
                <a:cubicBezTo>
                  <a:pt x="67" y="192"/>
                  <a:pt x="65" y="191"/>
                  <a:pt x="63" y="189"/>
                </a:cubicBezTo>
                <a:cubicBezTo>
                  <a:pt x="56" y="182"/>
                  <a:pt x="0" y="121"/>
                  <a:pt x="0" y="70"/>
                </a:cubicBezTo>
                <a:cubicBezTo>
                  <a:pt x="0" y="31"/>
                  <a:pt x="31" y="0"/>
                  <a:pt x="70" y="0"/>
                </a:cubicBezTo>
                <a:cubicBezTo>
                  <a:pt x="89" y="0"/>
                  <a:pt x="106" y="7"/>
                  <a:pt x="120" y="21"/>
                </a:cubicBezTo>
                <a:cubicBezTo>
                  <a:pt x="133" y="34"/>
                  <a:pt x="140" y="51"/>
                  <a:pt x="140" y="70"/>
                </a:cubicBezTo>
                <a:cubicBezTo>
                  <a:pt x="140" y="121"/>
                  <a:pt x="84" y="182"/>
                  <a:pt x="77" y="189"/>
                </a:cubicBezTo>
                <a:cubicBezTo>
                  <a:pt x="75" y="191"/>
                  <a:pt x="73" y="192"/>
                  <a:pt x="70" y="192"/>
                </a:cubicBezTo>
                <a:close/>
                <a:moveTo>
                  <a:pt x="70" y="12"/>
                </a:moveTo>
                <a:cubicBezTo>
                  <a:pt x="38" y="12"/>
                  <a:pt x="12" y="38"/>
                  <a:pt x="12" y="70"/>
                </a:cubicBezTo>
                <a:cubicBezTo>
                  <a:pt x="12" y="107"/>
                  <a:pt x="48" y="155"/>
                  <a:pt x="70" y="179"/>
                </a:cubicBezTo>
                <a:cubicBezTo>
                  <a:pt x="92" y="155"/>
                  <a:pt x="128" y="107"/>
                  <a:pt x="128" y="70"/>
                </a:cubicBezTo>
                <a:cubicBezTo>
                  <a:pt x="128" y="38"/>
                  <a:pt x="102" y="12"/>
                  <a:pt x="70" y="12"/>
                </a:cubicBezTo>
                <a:close/>
                <a:moveTo>
                  <a:pt x="70" y="108"/>
                </a:moveTo>
                <a:cubicBezTo>
                  <a:pt x="49" y="108"/>
                  <a:pt x="32" y="91"/>
                  <a:pt x="32" y="70"/>
                </a:cubicBezTo>
                <a:cubicBezTo>
                  <a:pt x="32" y="49"/>
                  <a:pt x="49" y="32"/>
                  <a:pt x="70" y="32"/>
                </a:cubicBezTo>
                <a:cubicBezTo>
                  <a:pt x="91" y="32"/>
                  <a:pt x="108" y="49"/>
                  <a:pt x="108" y="70"/>
                </a:cubicBezTo>
                <a:cubicBezTo>
                  <a:pt x="108" y="91"/>
                  <a:pt x="91" y="108"/>
                  <a:pt x="70" y="108"/>
                </a:cubicBezTo>
                <a:close/>
                <a:moveTo>
                  <a:pt x="70" y="44"/>
                </a:moveTo>
                <a:cubicBezTo>
                  <a:pt x="56" y="44"/>
                  <a:pt x="44" y="56"/>
                  <a:pt x="44" y="70"/>
                </a:cubicBezTo>
                <a:cubicBezTo>
                  <a:pt x="44" y="84"/>
                  <a:pt x="56" y="96"/>
                  <a:pt x="70" y="96"/>
                </a:cubicBezTo>
                <a:cubicBezTo>
                  <a:pt x="84" y="96"/>
                  <a:pt x="96" y="84"/>
                  <a:pt x="96" y="70"/>
                </a:cubicBezTo>
                <a:cubicBezTo>
                  <a:pt x="96" y="56"/>
                  <a:pt x="84" y="44"/>
                  <a:pt x="70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950901"/>
          </a:xfrm>
        </p:spPr>
        <p:txBody>
          <a:bodyPr/>
          <a:lstStyle/>
          <a:p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 истории школьных музеев</a:t>
            </a:r>
          </a:p>
        </p:txBody>
      </p:sp>
      <p:sp>
        <p:nvSpPr>
          <p:cNvPr id="16" name="Текст 1"/>
          <p:cNvSpPr txBox="1">
            <a:spLocks/>
          </p:cNvSpPr>
          <p:nvPr/>
        </p:nvSpPr>
        <p:spPr>
          <a:xfrm>
            <a:off x="2214546" y="3286124"/>
            <a:ext cx="1973795" cy="363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1930-1950-е гг.</a:t>
            </a: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4857752" y="3286124"/>
            <a:ext cx="3786214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685800">
              <a:spcBef>
                <a:spcPts val="75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Массовое создание школьных музеев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историко-бытовой и краеведческой направленности</a:t>
            </a:r>
          </a:p>
          <a:p>
            <a:pPr lvl="0" defTabSz="685800">
              <a:lnSpc>
                <a:spcPct val="130000"/>
              </a:lnSpc>
              <a:spcBef>
                <a:spcPts val="750"/>
              </a:spcBef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Текст 1"/>
          <p:cNvSpPr txBox="1">
            <a:spLocks/>
          </p:cNvSpPr>
          <p:nvPr/>
        </p:nvSpPr>
        <p:spPr>
          <a:xfrm>
            <a:off x="2214546" y="4357694"/>
            <a:ext cx="1973795" cy="363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1960-1980-е гг.</a:t>
            </a: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4857752" y="4357694"/>
            <a:ext cx="4071966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685800">
              <a:spcBef>
                <a:spcPts val="75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Появление новых типов школьных музеев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(литературных, геологических и пр.)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4857752" y="5286388"/>
            <a:ext cx="4000528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685800">
              <a:lnSpc>
                <a:spcPct val="13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Кризис и модификация школьных музеев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18"/>
          </p:nvPr>
        </p:nvSpPr>
        <p:spPr>
          <a:xfrm>
            <a:off x="3000364" y="6215082"/>
            <a:ext cx="1143008" cy="363538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2000-е гг.</a:t>
            </a: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4857752" y="6143644"/>
            <a:ext cx="321474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685800">
              <a:lnSpc>
                <a:spcPct val="13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Возрождение школьных музеев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Точка"/>
          <p:cNvSpPr/>
          <p:nvPr/>
        </p:nvSpPr>
        <p:spPr>
          <a:xfrm>
            <a:off x="4476307" y="3500438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Точка"/>
          <p:cNvSpPr/>
          <p:nvPr/>
        </p:nvSpPr>
        <p:spPr>
          <a:xfrm>
            <a:off x="4572000" y="4643446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Точка"/>
          <p:cNvSpPr/>
          <p:nvPr/>
        </p:nvSpPr>
        <p:spPr>
          <a:xfrm>
            <a:off x="4476307" y="5405009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Точка"/>
          <p:cNvSpPr/>
          <p:nvPr/>
        </p:nvSpPr>
        <p:spPr>
          <a:xfrm>
            <a:off x="4572000" y="6215082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22130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SC_2480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lum contrast="-60000"/>
          </a:blip>
          <a:srcRect l="5639" r="5639"/>
          <a:stretch>
            <a:fillRect/>
          </a:stretch>
        </p:blipFill>
        <p:spPr/>
      </p:pic>
      <p:sp>
        <p:nvSpPr>
          <p:cNvPr id="8" name="Полупрозрачный прямоугольник"/>
          <p:cNvSpPr/>
          <p:nvPr/>
        </p:nvSpPr>
        <p:spPr>
          <a:xfrm>
            <a:off x="928662" y="2071678"/>
            <a:ext cx="7373085" cy="375998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Текст"/>
          <p:cNvSpPr>
            <a:spLocks noGrp="1"/>
          </p:cNvSpPr>
          <p:nvPr>
            <p:ph type="body" sz="quarter" idx="16"/>
          </p:nvPr>
        </p:nvSpPr>
        <p:spPr>
          <a:xfrm>
            <a:off x="1643042" y="2285992"/>
            <a:ext cx="6105687" cy="3214709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/>
              <a:t>Самобытность школьного музея определяется прежде всего тем, что он – </a:t>
            </a:r>
            <a:r>
              <a:rPr lang="ru-RU" sz="1800" b="1" dirty="0">
                <a:solidFill>
                  <a:schemeClr val="accent1"/>
                </a:solidFill>
              </a:rPr>
              <a:t>музей особого типа</a:t>
            </a:r>
            <a:r>
              <a:rPr lang="ru-RU" sz="1800" dirty="0"/>
              <a:t>. Являясь частью музейно-педагогического процесса, он</a:t>
            </a:r>
            <a:r>
              <a:rPr lang="ru-RU" sz="1800" b="1" dirty="0">
                <a:solidFill>
                  <a:schemeClr val="accent1"/>
                </a:solidFill>
              </a:rPr>
              <a:t> </a:t>
            </a:r>
            <a:r>
              <a:rPr lang="ru-RU" sz="1800" b="1" i="1" dirty="0">
                <a:solidFill>
                  <a:schemeClr val="accent1"/>
                </a:solidFill>
              </a:rPr>
              <a:t>адресован детской аудитории, </a:t>
            </a:r>
            <a:r>
              <a:rPr lang="ru-RU" sz="1800" dirty="0"/>
              <a:t>имеет ярко выраженную </a:t>
            </a:r>
            <a:r>
              <a:rPr lang="ru-RU" sz="1800" b="1" i="1" dirty="0">
                <a:solidFill>
                  <a:schemeClr val="accent1"/>
                </a:solidFill>
              </a:rPr>
              <a:t>образовательную направленность</a:t>
            </a:r>
            <a:r>
              <a:rPr lang="ru-RU" sz="1800" dirty="0"/>
              <a:t>, строит свою работу на основе активного </a:t>
            </a:r>
            <a:r>
              <a:rPr lang="ru-RU" sz="1800" b="1" i="1" dirty="0">
                <a:solidFill>
                  <a:schemeClr val="accent1"/>
                </a:solidFill>
              </a:rPr>
              <a:t>вовлечения в деятельность и сотворчество </a:t>
            </a:r>
            <a:r>
              <a:rPr lang="ru-RU" sz="1800" dirty="0"/>
              <a:t>учащихся, детей и педагогов, детей и родителей, а также других помощников и партнеров. </a:t>
            </a:r>
          </a:p>
          <a:p>
            <a:r>
              <a:rPr lang="ru-RU" sz="1800" dirty="0">
                <a:solidFill>
                  <a:srgbClr val="FF0000"/>
                </a:solidFill>
              </a:rPr>
              <a:t>Как только музей в школе утрачивает эти характеристики и старается походить на традиционный музей, он встает на путь, который ведет в тупик.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hlinkClick r:id="rId5"/>
              </a:rPr>
              <a:t>Приложение к письму  Департамента молодежной политики, воспитания и социальной защиты детей </a:t>
            </a:r>
            <a:r>
              <a:rPr lang="ru-RU" dirty="0" err="1">
                <a:hlinkClick r:id="rId5"/>
              </a:rPr>
              <a:t>Минобрнауки</a:t>
            </a:r>
            <a:r>
              <a:rPr lang="ru-RU" dirty="0">
                <a:hlinkClick r:id="rId5"/>
              </a:rPr>
              <a:t> России от 12 января 2007 г. № 06-11 </a:t>
            </a:r>
            <a:endParaRPr lang="ru-RU" sz="1200" dirty="0"/>
          </a:p>
        </p:txBody>
      </p:sp>
      <p:sp>
        <p:nvSpPr>
          <p:cNvPr id="13" name="Кавычки"/>
          <p:cNvSpPr txBox="1"/>
          <p:nvPr/>
        </p:nvSpPr>
        <p:spPr>
          <a:xfrm>
            <a:off x="1142976" y="2071678"/>
            <a:ext cx="420833" cy="108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69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Open Sans" panose="020B0606030504020204" pitchFamily="34" charset="0"/>
              </a:rPr>
              <a:t>“</a:t>
            </a:r>
            <a:endParaRPr lang="ru-RU" sz="6469" dirty="0"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Dotum" panose="020B0600000101010101" pitchFamily="34" charset="-127"/>
              <a:cs typeface="Open Sans" panose="020B0606030504020204" pitchFamily="34" charset="0"/>
            </a:endParaRPr>
          </a:p>
        </p:txBody>
      </p:sp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808025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Школьный музей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3789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упрозрачный прямоугольник"/>
          <p:cNvSpPr/>
          <p:nvPr/>
        </p:nvSpPr>
        <p:spPr>
          <a:xfrm>
            <a:off x="842253" y="2455094"/>
            <a:ext cx="7420178" cy="300082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Текст"/>
          <p:cNvSpPr>
            <a:spLocks noGrp="1"/>
          </p:cNvSpPr>
          <p:nvPr>
            <p:ph type="body" sz="quarter" idx="16"/>
          </p:nvPr>
        </p:nvSpPr>
        <p:spPr>
          <a:xfrm>
            <a:off x="1071538" y="1214422"/>
            <a:ext cx="7643865" cy="5286411"/>
          </a:xfrm>
        </p:spPr>
        <p:txBody>
          <a:bodyPr>
            <a:normAutofit/>
          </a:bodyPr>
          <a:lstStyle/>
          <a:p>
            <a:r>
              <a:rPr lang="ru-RU" dirty="0"/>
              <a:t>К 2004 г. в Интернете можно было найти упоминания о 683 школьных музеях, расположенных преимущественно в Европе (442 или 64,7 %). Лидером из 30 европейских государств … выступала Германия, где было создано более 100 подобных музеев. Эти цифры указывают не столько на стремление государств сохранять культурное наследие, связанное с историей национальных традиций образования, сколько на огромный энтузиазм отдельных подвижников, стремящихся сохранить школьные традиции некоего конкретного места или региона…</a:t>
            </a:r>
          </a:p>
          <a:p>
            <a:endParaRPr lang="ru-RU" dirty="0"/>
          </a:p>
          <a:p>
            <a:r>
              <a:rPr lang="ru-RU" dirty="0"/>
              <a:t>Школьные музеи, начавшие возникать в середине XIX в., нередко были связаны с учительскими ассоциациями, а так же коммерческой (или, по крайней мере, рекламной) презентацией новых учебных принадлежностей, с самим современным образованием. Современные школьные музеи имеют другую организационную форму: это местные ассоциации, коллекции по истории школы, региональные или городские музеи (иногда, связанные со школами, университетами или более масштабными музеями), а так же национальные педагогические музеи.</a:t>
            </a:r>
          </a:p>
          <a:p>
            <a:endParaRPr lang="ru-RU" dirty="0"/>
          </a:p>
          <a:p>
            <a:pPr algn="r"/>
            <a:r>
              <a:rPr lang="ru-RU" sz="1200" i="1" dirty="0"/>
              <a:t>Б. </a:t>
            </a:r>
            <a:r>
              <a:rPr lang="ru-RU" sz="1200" i="1" dirty="0" err="1"/>
              <a:t>Шуштар</a:t>
            </a:r>
            <a:r>
              <a:rPr lang="ru-RU" sz="1200" i="1" dirty="0"/>
              <a:t>. Школьные музеи Европы: многообразие подходов //</a:t>
            </a:r>
            <a:endParaRPr lang="ru-RU" sz="1200" dirty="0"/>
          </a:p>
          <a:p>
            <a:pPr algn="r"/>
            <a:r>
              <a:rPr lang="ru-RU" sz="1200" i="1" dirty="0"/>
              <a:t> Вопросы </a:t>
            </a:r>
            <a:r>
              <a:rPr lang="ru-RU" sz="1200" i="1" dirty="0" err="1"/>
              <a:t>музеологии</a:t>
            </a:r>
            <a:r>
              <a:rPr lang="ru-RU" sz="1200" i="1" dirty="0"/>
              <a:t>. 2012. № 2(6). С. 80-81</a:t>
            </a:r>
            <a:endParaRPr lang="ru-RU" sz="1200" dirty="0"/>
          </a:p>
        </p:txBody>
      </p:sp>
      <p:sp>
        <p:nvSpPr>
          <p:cNvPr id="13" name="Кавычки"/>
          <p:cNvSpPr txBox="1"/>
          <p:nvPr/>
        </p:nvSpPr>
        <p:spPr>
          <a:xfrm>
            <a:off x="579267" y="1071546"/>
            <a:ext cx="420833" cy="108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69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Open Sans" panose="020B0606030504020204" pitchFamily="34" charset="0"/>
              </a:rPr>
              <a:t>“</a:t>
            </a:r>
            <a:endParaRPr lang="ru-RU" sz="6469" dirty="0"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Dotum" panose="020B0600000101010101" pitchFamily="34" charset="-127"/>
              <a:cs typeface="Open Sans" panose="020B0606030504020204" pitchFamily="34" charset="0"/>
            </a:endParaRPr>
          </a:p>
        </p:txBody>
      </p:sp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879463"/>
          </a:xfrm>
        </p:spPr>
        <p:txBody>
          <a:bodyPr/>
          <a:lstStyle/>
          <a:p>
            <a:r>
              <a:rPr lang="ru-RU" dirty="0"/>
              <a:t>Информация к размышлению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37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конка 3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14348" y="4244430"/>
            <a:ext cx="336224" cy="33770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4" name="Иконка 2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717609" y="3187551"/>
            <a:ext cx="336224" cy="33770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7"/>
          </p:nvPr>
        </p:nvSpPr>
        <p:spPr>
          <a:xfrm>
            <a:off x="1181385" y="4188363"/>
            <a:ext cx="4180341" cy="955149"/>
          </a:xfrm>
        </p:spPr>
        <p:txBody>
          <a:bodyPr/>
          <a:lstStyle/>
          <a:p>
            <a:r>
              <a:rPr lang="ru-RU" dirty="0"/>
              <a:t>собранные и поступившие в музей экспонаты должны быть зарегистрированы в Книге поступлений;</a:t>
            </a:r>
            <a:endParaRPr lang="en-US" dirty="0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5"/>
          </p:nvPr>
        </p:nvSpPr>
        <p:spPr>
          <a:xfrm>
            <a:off x="1181385" y="3114195"/>
            <a:ext cx="4180341" cy="648000"/>
          </a:xfrm>
        </p:spPr>
        <p:txBody>
          <a:bodyPr/>
          <a:lstStyle/>
          <a:p>
            <a:r>
              <a:rPr lang="ru-RU" dirty="0"/>
              <a:t>необходим музейный актив из числа обучающихся и педагогов;</a:t>
            </a:r>
            <a:endParaRPr lang="en-US" dirty="0"/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1"/>
          </p:nvPr>
        </p:nvSpPr>
        <p:spPr>
          <a:xfrm>
            <a:off x="1181385" y="2040026"/>
            <a:ext cx="4180341" cy="648000"/>
          </a:xfrm>
        </p:spPr>
        <p:txBody>
          <a:bodyPr/>
          <a:lstStyle/>
          <a:p>
            <a:r>
              <a:rPr lang="ru-RU" dirty="0"/>
              <a:t>деятельность школьного музея регламентируется Уставом или положением;</a:t>
            </a:r>
            <a:endParaRPr lang="en-US" dirty="0"/>
          </a:p>
        </p:txBody>
      </p:sp>
      <p:sp>
        <p:nvSpPr>
          <p:cNvPr id="22" name="Иконка 1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714348" y="2130672"/>
            <a:ext cx="336224" cy="33770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5617754" cy="1308091"/>
          </a:xfrm>
        </p:spPr>
        <p:txBody>
          <a:bodyPr>
            <a:normAutofit fontScale="90000"/>
          </a:bodyPr>
          <a:lstStyle/>
          <a:p>
            <a:r>
              <a:rPr lang="ru-RU" dirty="0"/>
              <a:t>Условия создания и деятельности школьного музея </a:t>
            </a:r>
          </a:p>
        </p:txBody>
      </p:sp>
      <p:sp>
        <p:nvSpPr>
          <p:cNvPr id="13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Рисунок 15" descr="672px-Восклицательный_знак1.jpg"/>
          <p:cNvPicPr>
            <a:picLocks noGrp="1" noChangeAspect="1"/>
          </p:cNvPicPr>
          <p:nvPr>
            <p:ph type="pic" idx="1"/>
          </p:nvPr>
        </p:nvPicPr>
        <p:blipFill>
          <a:blip r:embed="rId7">
            <a:lum bright="20000"/>
          </a:blip>
          <a:srcRect l="10934" r="10934"/>
          <a:stretch>
            <a:fillRect/>
          </a:stretch>
        </p:blipFill>
        <p:spPr>
          <a:xfrm>
            <a:off x="6929454" y="285728"/>
            <a:ext cx="1968692" cy="4500570"/>
          </a:xfrm>
        </p:spPr>
      </p:pic>
      <p:sp>
        <p:nvSpPr>
          <p:cNvPr id="18" name="Иконка 3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785786" y="5500702"/>
            <a:ext cx="336224" cy="33770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17"/>
          </p:nvPr>
        </p:nvSpPr>
        <p:spPr>
          <a:xfrm>
            <a:off x="1285852" y="5286388"/>
            <a:ext cx="4180341" cy="955149"/>
          </a:xfrm>
        </p:spPr>
        <p:txBody>
          <a:bodyPr/>
          <a:lstStyle/>
          <a:p>
            <a:r>
              <a:rPr lang="ru-RU" dirty="0"/>
              <a:t>музей должен располагаться в отдельном помещении, которое оборудовано для хранения и экспонирования музейных предметов.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91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"/>
          <p:cNvSpPr>
            <a:spLocks noGrp="1"/>
          </p:cNvSpPr>
          <p:nvPr>
            <p:ph type="body" sz="half" idx="2"/>
          </p:nvPr>
        </p:nvSpPr>
        <p:spPr>
          <a:xfrm>
            <a:off x="612984" y="4286256"/>
            <a:ext cx="7918032" cy="2320635"/>
          </a:xfr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/>
              <a:t> документирование природы, истории и культуры родного края; 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осуществление музейными средствами деятельности по воспитанию, обучению, развитию, социализации обучающихся; 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организация культурно-просветительской, методической, информационной и иной деятельности, разрешенной законом; 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 развитие детского самоуправления.</a:t>
            </a:r>
          </a:p>
        </p:txBody>
      </p:sp>
      <p:sp>
        <p:nvSpPr>
          <p:cNvPr id="7" name="Линия"/>
          <p:cNvSpPr/>
          <p:nvPr/>
        </p:nvSpPr>
        <p:spPr>
          <a:xfrm>
            <a:off x="714348" y="3857628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Заголовок"/>
          <p:cNvSpPr>
            <a:spLocks noGrp="1"/>
          </p:cNvSpPr>
          <p:nvPr>
            <p:ph type="title"/>
          </p:nvPr>
        </p:nvSpPr>
        <p:spPr>
          <a:xfrm>
            <a:off x="571472" y="2857496"/>
            <a:ext cx="7918031" cy="724035"/>
          </a:xfr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dirty="0"/>
              <a:t>Функции школьных музеев</a:t>
            </a:r>
            <a:endParaRPr lang="en-US" sz="3200" dirty="0"/>
          </a:p>
        </p:txBody>
      </p:sp>
      <p:pic>
        <p:nvPicPr>
          <p:cNvPr id="9" name="Рисунок 8" descr="kisti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744" b="16744"/>
          <a:stretch>
            <a:fillRect/>
          </a:stretch>
        </p:blipFill>
        <p:spPr>
          <a:xfrm>
            <a:off x="0" y="-857280"/>
            <a:ext cx="9144000" cy="34205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473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упрозрачный прямоугольник"/>
          <p:cNvSpPr/>
          <p:nvPr/>
        </p:nvSpPr>
        <p:spPr>
          <a:xfrm>
            <a:off x="842253" y="2455094"/>
            <a:ext cx="7420178" cy="300082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Текст"/>
          <p:cNvSpPr>
            <a:spLocks noGrp="1"/>
          </p:cNvSpPr>
          <p:nvPr>
            <p:ph type="body" sz="quarter" idx="16"/>
          </p:nvPr>
        </p:nvSpPr>
        <p:spPr>
          <a:xfrm>
            <a:off x="1071538" y="1214422"/>
            <a:ext cx="7786742" cy="5500726"/>
          </a:xfrm>
        </p:spPr>
        <p:txBody>
          <a:bodyPr>
            <a:normAutofit fontScale="92500" lnSpcReduction="20000"/>
          </a:bodyPr>
          <a:lstStyle/>
          <a:p>
            <a:pPr indent="226800"/>
            <a:r>
              <a:rPr lang="ru-RU" sz="1700" dirty="0"/>
              <a:t>Под наименованием «Школьный музей», разумеется, </a:t>
            </a:r>
            <a:r>
              <a:rPr lang="ru-RU" sz="1700" dirty="0">
                <a:solidFill>
                  <a:srgbClr val="C00000"/>
                </a:solidFill>
              </a:rPr>
              <a:t>нельзя понимать </a:t>
            </a:r>
            <a:r>
              <a:rPr lang="ru-RU" sz="1700" dirty="0"/>
              <a:t>такое учреждение, где собраны те, или иные, научные редкости. В школьном музее они только желательны и могут быть приобретаемы, в особенности те из них, кои характеризуют данную местность со стороны геологической и исторической, а также выясняют особенности окружающей флоры и фауны. Этим школьные музеи несомненно принесут пользу не только школе, но и науке, ибо не один десяток, не одну сотню научных ценностей, быть может единственных, сохранят потомству от разрушения времени и невежественного уничтожения малокультурными обладателями их. Во всяком случае, это не есть прямая задача школьного музея.</a:t>
            </a:r>
          </a:p>
          <a:p>
            <a:pPr indent="226800"/>
            <a:r>
              <a:rPr lang="ru-RU" sz="1700" dirty="0"/>
              <a:t>Музей… есть просто </a:t>
            </a:r>
            <a:r>
              <a:rPr lang="ru-RU" sz="1700" dirty="0">
                <a:solidFill>
                  <a:srgbClr val="C00000"/>
                </a:solidFill>
              </a:rPr>
              <a:t>необходимое собрание коллекций, приборов, картин и вообще всего того, что повседневно употребляется в школе</a:t>
            </a:r>
            <a:r>
              <a:rPr lang="ru-RU" sz="1700" dirty="0"/>
              <a:t>, где введено наглядное преподавание.</a:t>
            </a:r>
          </a:p>
          <a:p>
            <a:pPr indent="226800"/>
            <a:r>
              <a:rPr lang="ru-RU" sz="1700" dirty="0"/>
              <a:t>…</a:t>
            </a:r>
            <a:r>
              <a:rPr lang="ru-RU" sz="1700" dirty="0">
                <a:solidFill>
                  <a:srgbClr val="C00000"/>
                </a:solidFill>
              </a:rPr>
              <a:t>программа такого музея </a:t>
            </a:r>
            <a:r>
              <a:rPr lang="ru-RU" sz="1700" dirty="0"/>
              <a:t>должна быть самая обширная и разнообразная, т.к. он должен заключать в себе все то, что может оказаться полезным при сообщении детям сведений по природоведению в самом широком смысле этого слова, а также – истории, географии, этнографии, механике, промышленности и т.д. Причём, все это должно быть систематизировано и, вообще, находиться в таком порядке, чтобы преподаватели могли легко и быстро ориентироваться, отыскивая то, что необходимо в данный момент, а главное – по данному вопросу.</a:t>
            </a:r>
          </a:p>
          <a:p>
            <a:pPr indent="226800"/>
            <a:r>
              <a:rPr lang="ru-RU" sz="1700" dirty="0"/>
              <a:t>Разбросанность же наглядных учебных пособий приносит делу обучения огромный ущерб, не говоря уже о том, что </a:t>
            </a:r>
            <a:r>
              <a:rPr lang="ru-RU" sz="1700" dirty="0">
                <a:solidFill>
                  <a:srgbClr val="C00000"/>
                </a:solidFill>
              </a:rPr>
              <a:t>систематическое собирание и сохранение коллекций</a:t>
            </a:r>
            <a:r>
              <a:rPr lang="ru-RU" sz="1700" dirty="0"/>
              <a:t>, требуя средств и огромных трудов, с наибольшим успехом возможно только при существовании школьного музея как учебно-вспомогательного учреждения.</a:t>
            </a:r>
          </a:p>
          <a:p>
            <a:endParaRPr lang="ru-RU" sz="1700" dirty="0"/>
          </a:p>
          <a:p>
            <a:pPr algn="r"/>
            <a:r>
              <a:rPr lang="ru-RU" sz="1300" dirty="0"/>
              <a:t>Из кн.: </a:t>
            </a:r>
            <a:r>
              <a:rPr lang="ru-RU" sz="1300" i="1" dirty="0"/>
              <a:t>Н. </a:t>
            </a:r>
            <a:r>
              <a:rPr lang="ru-RU" sz="1300" i="1" dirty="0" err="1"/>
              <a:t>Хитьков</a:t>
            </a:r>
            <a:r>
              <a:rPr lang="ru-RU" sz="1300" i="1" dirty="0"/>
              <a:t>. Школьный музей. </a:t>
            </a:r>
            <a:endParaRPr lang="ru-RU" sz="1300" dirty="0"/>
          </a:p>
          <a:p>
            <a:pPr algn="r"/>
            <a:r>
              <a:rPr lang="ru-RU" sz="1300" i="1" dirty="0"/>
              <a:t>Его значение и организация (Киев, 1913)</a:t>
            </a:r>
            <a:endParaRPr lang="ru-RU" sz="1300" dirty="0"/>
          </a:p>
        </p:txBody>
      </p:sp>
      <p:sp>
        <p:nvSpPr>
          <p:cNvPr id="13" name="Кавычки"/>
          <p:cNvSpPr txBox="1"/>
          <p:nvPr/>
        </p:nvSpPr>
        <p:spPr>
          <a:xfrm>
            <a:off x="579267" y="1071546"/>
            <a:ext cx="420833" cy="108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69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Open Sans" panose="020B0606030504020204" pitchFamily="34" charset="0"/>
              </a:rPr>
              <a:t>“</a:t>
            </a:r>
            <a:endParaRPr lang="ru-RU" sz="6469" dirty="0"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Dotum" panose="020B0600000101010101" pitchFamily="34" charset="-127"/>
              <a:cs typeface="Open Sans" panose="020B0606030504020204" pitchFamily="34" charset="0"/>
            </a:endParaRPr>
          </a:p>
        </p:txBody>
      </p:sp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879463"/>
          </a:xfrm>
        </p:spPr>
        <p:txBody>
          <a:bodyPr/>
          <a:lstStyle/>
          <a:p>
            <a:r>
              <a:rPr lang="ru-RU" dirty="0"/>
              <a:t>Информация к размышлению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3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quarter" idx="18"/>
          </p:nvPr>
        </p:nvSpPr>
        <p:spPr>
          <a:xfrm>
            <a:off x="6715140" y="5072074"/>
            <a:ext cx="1819845" cy="1077110"/>
          </a:xfrm>
        </p:spPr>
        <p:txBody>
          <a:bodyPr/>
          <a:lstStyle/>
          <a:p>
            <a:r>
              <a:rPr lang="ru-RU" dirty="0"/>
              <a:t>народного быта </a:t>
            </a:r>
          </a:p>
          <a:p>
            <a:r>
              <a:rPr lang="ru-RU" dirty="0"/>
              <a:t>и культуры </a:t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7"/>
          </p:nvPr>
        </p:nvSpPr>
        <p:spPr>
          <a:xfrm>
            <a:off x="3786182" y="5143512"/>
            <a:ext cx="1698828" cy="1077110"/>
          </a:xfrm>
        </p:spPr>
        <p:txBody>
          <a:bodyPr/>
          <a:lstStyle/>
          <a:p>
            <a:r>
              <a:rPr lang="ru-RU" dirty="0"/>
              <a:t>художественные 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историко-краеведческие </a:t>
            </a:r>
            <a:br>
              <a:rPr lang="ru-RU" dirty="0"/>
            </a:br>
            <a:endParaRPr lang="ru-RU" dirty="0"/>
          </a:p>
        </p:txBody>
      </p:sp>
      <p:sp>
        <p:nvSpPr>
          <p:cNvPr id="10" name="Текст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</a:rPr>
              <a:t>Школьные музеи решают задачу </a:t>
            </a:r>
            <a:r>
              <a:rPr lang="ru-RU" sz="1800" i="1" dirty="0">
                <a:solidFill>
                  <a:srgbClr val="C00000"/>
                </a:solidFill>
              </a:rPr>
              <a:t>вовлечения детей в создание проектов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13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Заголовок"/>
          <p:cNvSpPr txBox="1">
            <a:spLocks/>
          </p:cNvSpPr>
          <p:nvPr/>
        </p:nvSpPr>
        <p:spPr>
          <a:xfrm>
            <a:off x="642910" y="142853"/>
            <a:ext cx="7918031" cy="107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Профили школьных музеев</a:t>
            </a:r>
          </a:p>
        </p:txBody>
      </p:sp>
      <p:pic>
        <p:nvPicPr>
          <p:cNvPr id="25" name="Рисунок 24" descr="DSC_2487.JPG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/>
          <a:srcRect l="16729" r="16729"/>
          <a:stretch>
            <a:fillRect/>
          </a:stretch>
        </p:blipFill>
        <p:spPr>
          <a:xfrm>
            <a:off x="928688" y="3273425"/>
            <a:ext cx="1584325" cy="1584325"/>
          </a:xfrm>
        </p:spPr>
      </p:pic>
      <p:pic>
        <p:nvPicPr>
          <p:cNvPr id="29" name="Рисунок 28" descr="venice.jpg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/>
          <a:srcRect l="14307" r="14307"/>
          <a:stretch>
            <a:fillRect/>
          </a:stretch>
        </p:blipFill>
        <p:spPr>
          <a:xfrm>
            <a:off x="3857625" y="3214688"/>
            <a:ext cx="1584325" cy="1584325"/>
          </a:xfrm>
        </p:spPr>
      </p:pic>
      <p:pic>
        <p:nvPicPr>
          <p:cNvPr id="31" name="Рисунок 30" descr="detsad-385543-1475243266.jpg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/>
          <a:srcRect t="3778" b="3778"/>
          <a:stretch>
            <a:fillRect/>
          </a:stretch>
        </p:blipFill>
        <p:spPr>
          <a:xfrm>
            <a:off x="6786563" y="3273425"/>
            <a:ext cx="1584325" cy="15843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969664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"/>
          <p:cNvSpPr>
            <a:spLocks noGrp="1"/>
          </p:cNvSpPr>
          <p:nvPr>
            <p:ph type="body" sz="half" idx="2"/>
          </p:nvPr>
        </p:nvSpPr>
        <p:spPr>
          <a:xfrm>
            <a:off x="2571736" y="2524835"/>
            <a:ext cx="5943615" cy="40124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Музей является постоянным некоммерческим учреждением, служащим делу общества и его развития, доступным широкой публике, занимающимся приобретением, хранением, исследованием, популяризацией и экспонированием материальных свидетельств о человеке и среде его обитания в целях изучения, образования, а также для удовлетворения духовных потребностей.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200" i="1" dirty="0"/>
              <a:t>Устав международного совета музеев. – М. : [б. и.], 1996, ст. 3</a:t>
            </a:r>
            <a:r>
              <a:rPr lang="ru-RU" dirty="0"/>
              <a:t>.</a:t>
            </a:r>
          </a:p>
        </p:txBody>
      </p:sp>
      <p:sp>
        <p:nvSpPr>
          <p:cNvPr id="8" name="Линия"/>
          <p:cNvSpPr/>
          <p:nvPr/>
        </p:nvSpPr>
        <p:spPr>
          <a:xfrm>
            <a:off x="2643174" y="200024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"/>
          <p:cNvSpPr>
            <a:spLocks noGrp="1"/>
          </p:cNvSpPr>
          <p:nvPr>
            <p:ph type="title"/>
          </p:nvPr>
        </p:nvSpPr>
        <p:spPr>
          <a:xfrm>
            <a:off x="2643174" y="420896"/>
            <a:ext cx="5872176" cy="1136791"/>
          </a:xfrm>
        </p:spPr>
        <p:txBody>
          <a:bodyPr/>
          <a:lstStyle/>
          <a:p>
            <a:r>
              <a:rPr lang="ru-RU" sz="3200" dirty="0"/>
              <a:t>Что такое музей?</a:t>
            </a:r>
          </a:p>
        </p:txBody>
      </p:sp>
      <p:pic>
        <p:nvPicPr>
          <p:cNvPr id="13" name="Рисунок 12" descr="shutterstock_322563539-800x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674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>
            <a:spLocks noGrp="1"/>
          </p:cNvSpPr>
          <p:nvPr>
            <p:ph type="body" sz="quarter" idx="19"/>
          </p:nvPr>
        </p:nvSpPr>
        <p:spPr>
          <a:xfrm>
            <a:off x="6786578" y="3786190"/>
            <a:ext cx="1571128" cy="1077110"/>
          </a:xfrm>
        </p:spPr>
        <p:txBody>
          <a:bodyPr/>
          <a:lstStyle/>
          <a:p>
            <a:r>
              <a:rPr lang="ru-RU" dirty="0"/>
              <a:t>истории школы </a:t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7"/>
          </p:nvPr>
        </p:nvSpPr>
        <p:spPr>
          <a:xfrm>
            <a:off x="3571868" y="3786190"/>
            <a:ext cx="1698828" cy="1077110"/>
          </a:xfrm>
        </p:spPr>
        <p:txBody>
          <a:bodyPr/>
          <a:lstStyle/>
          <a:p>
            <a:r>
              <a:rPr lang="ru-RU" dirty="0"/>
              <a:t>технические 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6"/>
          </p:nvPr>
        </p:nvSpPr>
        <p:spPr>
          <a:xfrm>
            <a:off x="357158" y="3786190"/>
            <a:ext cx="2143140" cy="1077110"/>
          </a:xfrm>
        </p:spPr>
        <p:txBody>
          <a:bodyPr/>
          <a:lstStyle/>
          <a:p>
            <a:r>
              <a:rPr lang="ru-RU" dirty="0"/>
              <a:t>естественнонаучные </a:t>
            </a:r>
            <a:br>
              <a:rPr lang="ru-RU" dirty="0"/>
            </a:br>
            <a:endParaRPr lang="ru-RU" dirty="0"/>
          </a:p>
        </p:txBody>
      </p:sp>
      <p:sp>
        <p:nvSpPr>
          <p:cNvPr id="13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Заголовок"/>
          <p:cNvSpPr txBox="1">
            <a:spLocks/>
          </p:cNvSpPr>
          <p:nvPr/>
        </p:nvSpPr>
        <p:spPr>
          <a:xfrm>
            <a:off x="642910" y="142852"/>
            <a:ext cx="7918031" cy="11367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Профили школьных музеев</a:t>
            </a:r>
          </a:p>
        </p:txBody>
      </p:sp>
      <p:pic>
        <p:nvPicPr>
          <p:cNvPr id="19" name="Рисунок 18" descr="1195100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7045" r="17045"/>
          <a:stretch>
            <a:fillRect/>
          </a:stretch>
        </p:blipFill>
        <p:spPr>
          <a:xfrm>
            <a:off x="571500" y="2000250"/>
            <a:ext cx="1584325" cy="1584325"/>
          </a:xfrm>
        </p:spPr>
      </p:pic>
      <p:pic>
        <p:nvPicPr>
          <p:cNvPr id="20" name="Рисунок 19" descr="ГБОУ 1795_Москва.jpg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/>
          <a:srcRect l="12500" r="12500"/>
          <a:stretch>
            <a:fillRect/>
          </a:stretch>
        </p:blipFill>
        <p:spPr>
          <a:xfrm>
            <a:off x="3643306" y="2000250"/>
            <a:ext cx="1584325" cy="1584325"/>
          </a:xfrm>
        </p:spPr>
      </p:pic>
      <p:pic>
        <p:nvPicPr>
          <p:cNvPr id="18" name="Рисунок 17" descr="музей музыкальной школы.jpg"/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2527" b="12527"/>
          <a:stretch>
            <a:fillRect/>
          </a:stretch>
        </p:blipFill>
        <p:spPr>
          <a:xfrm>
            <a:off x="6715125" y="2000250"/>
            <a:ext cx="1584325" cy="1584325"/>
          </a:xfrm>
        </p:spPr>
      </p:pic>
      <p:sp>
        <p:nvSpPr>
          <p:cNvPr id="15" name="Текст 14"/>
          <p:cNvSpPr>
            <a:spLocks noGrp="1"/>
          </p:cNvSpPr>
          <p:nvPr>
            <p:ph type="body" sz="quarter" idx="23"/>
          </p:nvPr>
        </p:nvSpPr>
        <p:spPr>
          <a:xfrm>
            <a:off x="642910" y="5072074"/>
            <a:ext cx="7902179" cy="681038"/>
          </a:xfrm>
        </p:spPr>
        <p:txBody>
          <a:bodyPr/>
          <a:lstStyle/>
          <a:p>
            <a:r>
              <a:rPr lang="ru-RU" sz="1800" dirty="0">
                <a:solidFill>
                  <a:srgbClr val="C00000"/>
                </a:solidFill>
              </a:rPr>
              <a:t>Перспективным представляется вовлечение школьных музеев </a:t>
            </a:r>
          </a:p>
          <a:p>
            <a:r>
              <a:rPr lang="ru-RU" sz="1800" dirty="0">
                <a:solidFill>
                  <a:srgbClr val="C00000"/>
                </a:solidFill>
              </a:rPr>
              <a:t>в краеведческую деятельность, их ориентация на детско-юношеский туризм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69664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35"/>
          </p:nvPr>
        </p:nvSpPr>
        <p:spPr>
          <a:xfrm>
            <a:off x="908993" y="5565803"/>
            <a:ext cx="3448661" cy="55470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err="1"/>
              <a:t>Музей-адаптационный</a:t>
            </a:r>
            <a:r>
              <a:rPr lang="ru-RU" dirty="0"/>
              <a:t> центр 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4"/>
          </p:nvPr>
        </p:nvSpPr>
        <p:spPr>
          <a:xfrm>
            <a:off x="908993" y="4660243"/>
            <a:ext cx="2591405" cy="55470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 Музей-лаборатория 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3"/>
          </p:nvPr>
        </p:nvSpPr>
        <p:spPr>
          <a:xfrm>
            <a:off x="928630" y="3500438"/>
            <a:ext cx="3500462" cy="85725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 Музей-экспозиция (выставка) </a:t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2"/>
          </p:nvPr>
        </p:nvSpPr>
        <p:spPr>
          <a:xfrm>
            <a:off x="714348" y="2285992"/>
            <a:ext cx="7949255" cy="1071570"/>
          </a:xfrm>
        </p:spPr>
        <p:txBody>
          <a:bodyPr/>
          <a:lstStyle/>
          <a:p>
            <a:r>
              <a:rPr lang="ru-RU" sz="1800" dirty="0"/>
              <a:t>Главным </a:t>
            </a:r>
            <a:r>
              <a:rPr lang="ru-RU" sz="1800" b="1" dirty="0">
                <a:solidFill>
                  <a:schemeClr val="accent1"/>
                </a:solidFill>
              </a:rPr>
              <a:t>критерием</a:t>
            </a:r>
            <a:r>
              <a:rPr lang="ru-RU" sz="1800" dirty="0"/>
              <a:t> определения жанра являются </a:t>
            </a:r>
            <a:r>
              <a:rPr lang="ru-RU" sz="1800" b="1" i="1" dirty="0">
                <a:solidFill>
                  <a:srgbClr val="C00000"/>
                </a:solidFill>
              </a:rPr>
              <a:t>способ и уровень интеграции </a:t>
            </a:r>
            <a:r>
              <a:rPr lang="ru-RU" sz="1800" dirty="0"/>
              <a:t>в учебный процесс и сферу дополнительного образования детей.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1"/>
          </p:nvPr>
        </p:nvSpPr>
        <p:spPr>
          <a:xfrm>
            <a:off x="642878" y="1285860"/>
            <a:ext cx="8072526" cy="1071570"/>
          </a:xfrm>
        </p:spPr>
        <p:txBody>
          <a:bodyPr/>
          <a:lstStyle/>
          <a:p>
            <a:r>
              <a:rPr lang="ru-RU" sz="1800" b="1" dirty="0">
                <a:solidFill>
                  <a:schemeClr val="accent1"/>
                </a:solidFill>
              </a:rPr>
              <a:t>Жанр </a:t>
            </a:r>
            <a:r>
              <a:rPr lang="ru-RU" sz="1800" dirty="0"/>
              <a:t>школьного музея - оптимальный </a:t>
            </a:r>
            <a:r>
              <a:rPr lang="ru-RU" sz="1800" b="1" i="1" dirty="0">
                <a:solidFill>
                  <a:schemeClr val="accent1"/>
                </a:solidFill>
              </a:rPr>
              <a:t>способ реализации своей самобытности  и своих возможностей </a:t>
            </a:r>
            <a:r>
              <a:rPr lang="ru-RU" sz="1800" dirty="0"/>
              <a:t>на уровне современных музейных технологий.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11602" y="120644"/>
            <a:ext cx="5063090" cy="808026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Жанр школьного музея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5572132" y="3429000"/>
            <a:ext cx="3357586" cy="857256"/>
          </a:xfrm>
          <a:prstGeom prst="roundRect">
            <a:avLst>
              <a:gd name="adj" fmla="val 4771"/>
            </a:avLst>
          </a:prstGeom>
          <a:noFill/>
        </p:spPr>
        <p:txBody>
          <a:bodyPr vert="horz" lIns="216000" tIns="45720" rIns="91440" bIns="45720" rtlCol="0" anchor="ctr" anchorCtr="0">
            <a:noAutofit/>
          </a:bodyPr>
          <a:lstStyle/>
          <a:p>
            <a:pPr lvl="0" defTabSz="685800">
              <a:lnSpc>
                <a:spcPct val="130000"/>
              </a:lnSpc>
              <a:spcBef>
                <a:spcPts val="750"/>
              </a:spcBef>
            </a:pPr>
            <a:endParaRPr lang="ru-RU" sz="1600" dirty="0"/>
          </a:p>
          <a:p>
            <a:pPr lvl="0" defTabSz="685800">
              <a:lnSpc>
                <a:spcPct val="130000"/>
              </a:lnSpc>
              <a:spcBef>
                <a:spcPts val="750"/>
              </a:spcBef>
              <a:buFont typeface="Wingdings" pitchFamily="2" charset="2"/>
              <a:buChar char="q"/>
            </a:pPr>
            <a:r>
              <a:rPr lang="ru-RU" sz="1600" dirty="0"/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Музей-мастерская (студия) </a:t>
            </a:r>
            <a:r>
              <a:rPr lang="ru-RU" sz="1600" dirty="0"/>
              <a:t/>
            </a:r>
            <a:br>
              <a:rPr lang="ru-RU" sz="1600" dirty="0"/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5552495" y="4643446"/>
            <a:ext cx="3377223" cy="554707"/>
          </a:xfrm>
          <a:prstGeom prst="roundRect">
            <a:avLst>
              <a:gd name="adj" fmla="val 4771"/>
            </a:avLst>
          </a:prstGeom>
          <a:noFill/>
        </p:spPr>
        <p:txBody>
          <a:bodyPr vert="horz" lIns="216000" tIns="45720" rIns="91440" bIns="45720" rtlCol="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Музей-клуб,</a:t>
            </a:r>
            <a:r>
              <a:rPr kumimoji="0" lang="ru-RU" sz="1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музей-театр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5572132" y="5357826"/>
            <a:ext cx="3162909" cy="554707"/>
          </a:xfrm>
          <a:prstGeom prst="roundRect">
            <a:avLst>
              <a:gd name="adj" fmla="val 4771"/>
            </a:avLst>
          </a:prstGeom>
          <a:noFill/>
        </p:spPr>
        <p:txBody>
          <a:bodyPr vert="horz" lIns="216000" tIns="45720" rIns="91440" bIns="45720" rtlCol="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Музей-игротека</a:t>
            </a: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3000364" y="6143644"/>
            <a:ext cx="3571900" cy="554707"/>
          </a:xfrm>
          <a:prstGeom prst="roundRect">
            <a:avLst>
              <a:gd name="adj" fmla="val 4771"/>
            </a:avLst>
          </a:prstGeom>
          <a:noFill/>
        </p:spPr>
        <p:txBody>
          <a:bodyPr vert="horz" lIns="216000" tIns="45720" rIns="91440" bIns="45720" rtlCol="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Музей-экскурсионное</a:t>
            </a:r>
            <a:r>
              <a:rPr kumimoji="0" lang="ru-RU" sz="1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бюро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"/>
          <p:cNvSpPr>
            <a:spLocks noGrp="1"/>
          </p:cNvSpPr>
          <p:nvPr>
            <p:ph type="body" sz="quarter" idx="19"/>
          </p:nvPr>
        </p:nvSpPr>
        <p:spPr>
          <a:xfrm>
            <a:off x="571472" y="1500174"/>
            <a:ext cx="7918450" cy="99815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1400" dirty="0"/>
              <a:t>Доминирующими функциями школьного музея являются </a:t>
            </a:r>
            <a:r>
              <a:rPr lang="ru-RU" sz="1400" i="1" dirty="0"/>
              <a:t>культурно-образовательная</a:t>
            </a:r>
            <a:r>
              <a:rPr lang="ru-RU" sz="1400" dirty="0"/>
              <a:t>, включающая просветительскую и информативную составляющие, и </a:t>
            </a:r>
            <a:r>
              <a:rPr lang="ru-RU" sz="1400" i="1" dirty="0"/>
              <a:t>коммуникативная</a:t>
            </a:r>
            <a:r>
              <a:rPr lang="ru-RU" sz="1400" dirty="0"/>
              <a:t>, обеспечивающая взаимодействие обучающихся, педагогов, родителей с историческим прошлым посредством музейного предмета.</a:t>
            </a:r>
          </a:p>
        </p:txBody>
      </p:sp>
      <p:sp>
        <p:nvSpPr>
          <p:cNvPr id="14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950901"/>
          </a:xfrm>
        </p:spPr>
        <p:txBody>
          <a:bodyPr anchor="b">
            <a:normAutofit/>
          </a:bodyPr>
          <a:lstStyle/>
          <a:p>
            <a:pPr algn="l"/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Определения</a:t>
            </a:r>
          </a:p>
        </p:txBody>
      </p:sp>
      <p:sp>
        <p:nvSpPr>
          <p:cNvPr id="6" name="Линия"/>
          <p:cNvSpPr/>
          <p:nvPr/>
        </p:nvSpPr>
        <p:spPr>
          <a:xfrm>
            <a:off x="642910" y="1357298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Таблица"/>
          <p:cNvGraphicFramePr>
            <a:graphicFrameLocks noGrp="1"/>
          </p:cNvGraphicFramePr>
          <p:nvPr>
            <p:ph type="tbl" sz="quarter" idx="20"/>
          </p:nvPr>
        </p:nvGraphicFramePr>
        <p:xfrm>
          <a:off x="714348" y="2571744"/>
          <a:ext cx="7784635" cy="3888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7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Профиль музея </a:t>
                      </a:r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Segoe UI" panose="020B0502040204020203" pitchFamily="34" charset="0"/>
                        </a:rPr>
                        <a:t>специализация, которая оказывает влияние на все направления его работы. </a:t>
                      </a:r>
                      <a:endParaRPr lang="ru-RU" sz="1500" b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Фонды музея</a:t>
                      </a:r>
                    </a:p>
                    <a:p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совокупность подлежащих учету  музейных предметов и музейных коллекций.</a:t>
                      </a:r>
                      <a:endParaRPr lang="ru-RU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6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Хранение</a:t>
                      </a:r>
                    </a:p>
                    <a:p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материальных и юридических условий, при которых обеспечивается сохранность музейного предмета и музейной коллекции</a:t>
                      </a:r>
                      <a:endParaRPr lang="ru-RU" sz="160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4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Публикация</a:t>
                      </a: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все виды представления обществу музейных предметов и музейных коллекций путем публичного показа, воспроизведения в печатных изданиях, на электронных и других видах носителей, размещения сведений о музейных предметах и музейных коллекциях в информационно-телекоммуникационной сети «Интернет»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43316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85918" y="121442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642918"/>
          <a:ext cx="868680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"/>
          <p:cNvSpPr>
            <a:spLocks noGrp="1"/>
          </p:cNvSpPr>
          <p:nvPr>
            <p:ph type="body" sz="half" idx="2"/>
          </p:nvPr>
        </p:nvSpPr>
        <p:spPr>
          <a:xfrm>
            <a:off x="571472" y="4672658"/>
            <a:ext cx="7918032" cy="1697901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i="1" dirty="0"/>
              <a:t>Научно-вспомогательный фонд</a:t>
            </a:r>
            <a:r>
              <a:rPr lang="ru-RU" b="1" dirty="0"/>
              <a:t> </a:t>
            </a:r>
            <a:r>
              <a:rPr lang="ru-RU" dirty="0"/>
              <a:t>– совокупность предметов и материалов, выполняющих вспомогательную функцию при изучении и использовании музейных предметов основного фонда: копии, муляжи, макеты, слепки, реконструкции, карты, планы, </a:t>
            </a:r>
            <a:r>
              <a:rPr lang="ru-RU" dirty="0" err="1"/>
              <a:t>чертеж-схемы</a:t>
            </a:r>
            <a:r>
              <a:rPr lang="ru-RU" dirty="0"/>
              <a:t>, этикетаж. </a:t>
            </a: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/>
              <a:t>П</a:t>
            </a:r>
            <a:r>
              <a:rPr lang="ru-RU" dirty="0"/>
              <a:t>ри утрате уникального предмета его копия </a:t>
            </a:r>
            <a:r>
              <a:rPr lang="ru-RU" i="1" dirty="0"/>
              <a:t>может приобрести значение музейного предмета.</a:t>
            </a:r>
            <a:endParaRPr lang="en-US" sz="1600" i="1" dirty="0"/>
          </a:p>
        </p:txBody>
      </p:sp>
      <p:sp>
        <p:nvSpPr>
          <p:cNvPr id="7" name="Линия"/>
          <p:cNvSpPr/>
          <p:nvPr/>
        </p:nvSpPr>
        <p:spPr>
          <a:xfrm>
            <a:off x="714348" y="4429132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Заголовок"/>
          <p:cNvSpPr>
            <a:spLocks noGrp="1"/>
          </p:cNvSpPr>
          <p:nvPr>
            <p:ph type="title"/>
          </p:nvPr>
        </p:nvSpPr>
        <p:spPr>
          <a:xfrm>
            <a:off x="612985" y="3644241"/>
            <a:ext cx="7918031" cy="570577"/>
          </a:xfr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dirty="0"/>
              <a:t>Научно-вспомогательный фонд</a:t>
            </a:r>
            <a:endParaRPr lang="en-US" sz="3200" dirty="0"/>
          </a:p>
        </p:txBody>
      </p:sp>
      <p:pic>
        <p:nvPicPr>
          <p:cNvPr id="1026" name="Picture 2" descr="https://cdn-nus-1.pinme.ru/photo/0b/58/0b58ec7ad0b11797bbe2e9dd7aacea6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t="23933" b="2393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473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"/>
          <p:cNvSpPr>
            <a:spLocks noGrp="1"/>
          </p:cNvSpPr>
          <p:nvPr>
            <p:ph type="body" sz="half" idx="2"/>
          </p:nvPr>
        </p:nvSpPr>
        <p:spPr>
          <a:xfrm>
            <a:off x="593698" y="1298976"/>
            <a:ext cx="3275570" cy="45589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b="1" i="1" dirty="0"/>
              <a:t>Комплектование фондов</a:t>
            </a:r>
            <a:r>
              <a:rPr lang="ru-RU" b="1" dirty="0"/>
              <a:t> </a:t>
            </a:r>
            <a:r>
              <a:rPr lang="ru-RU" dirty="0"/>
              <a:t>– это процесс выявления и сбора предметов музейного значения, приобретающих в музее статус музейных предметов.</a:t>
            </a:r>
          </a:p>
          <a:p>
            <a:pPr>
              <a:lnSpc>
                <a:spcPct val="100000"/>
              </a:lnSpc>
            </a:pPr>
            <a:r>
              <a:rPr lang="ru-RU" dirty="0"/>
              <a:t>Фонды музеев могут комплектоваться: </a:t>
            </a:r>
            <a:endParaRPr lang="en-US" dirty="0"/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ru-RU" dirty="0"/>
              <a:t> предметами, характерными и типичными для определенной эпохи и/или местности (</a:t>
            </a:r>
            <a:r>
              <a:rPr lang="ru-RU" i="1" dirty="0"/>
              <a:t>систематический или типологический способ комплектования</a:t>
            </a:r>
            <a:r>
              <a:rPr lang="ru-RU" dirty="0"/>
              <a:t>);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ru-RU" dirty="0"/>
              <a:t> предметами, связанными общей темой (</a:t>
            </a:r>
            <a:r>
              <a:rPr lang="ru-RU" i="1" dirty="0"/>
              <a:t>тематический способ комплектования</a:t>
            </a:r>
            <a:r>
              <a:rPr lang="ru-RU" dirty="0"/>
              <a:t>).</a:t>
            </a:r>
          </a:p>
        </p:txBody>
      </p:sp>
      <p:sp>
        <p:nvSpPr>
          <p:cNvPr id="7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665149"/>
          </a:xfrm>
        </p:spPr>
        <p:txBody>
          <a:bodyPr>
            <a:normAutofit/>
          </a:bodyPr>
          <a:lstStyle/>
          <a:p>
            <a:r>
              <a:rPr lang="ru-RU" dirty="0"/>
              <a:t>Комплектование фондов</a:t>
            </a:r>
          </a:p>
        </p:txBody>
      </p:sp>
      <p:sp>
        <p:nvSpPr>
          <p:cNvPr id="6" name="Линия"/>
          <p:cNvSpPr/>
          <p:nvPr/>
        </p:nvSpPr>
        <p:spPr>
          <a:xfrm>
            <a:off x="714348" y="1000108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 descr="0_7ced2_70ec9050_orig.jpg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4229" r="14229"/>
          <a:stretch>
            <a:fillRect/>
          </a:stretch>
        </p:blipFill>
        <p:spPr>
          <a:xfrm>
            <a:off x="4223000" y="1478744"/>
            <a:ext cx="4250109" cy="4021958"/>
          </a:xfrm>
        </p:spPr>
      </p:pic>
      <p:sp>
        <p:nvSpPr>
          <p:cNvPr id="11" name="Текст"/>
          <p:cNvSpPr txBox="1">
            <a:spLocks/>
          </p:cNvSpPr>
          <p:nvPr/>
        </p:nvSpPr>
        <p:spPr>
          <a:xfrm>
            <a:off x="714348" y="5786454"/>
            <a:ext cx="7786742" cy="4058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685800">
              <a:spcBef>
                <a:spcPts val="750"/>
              </a:spcBef>
            </a:pPr>
            <a:r>
              <a:rPr lang="ru-RU" sz="1600" b="1" dirty="0">
                <a:solidFill>
                  <a:srgbClr val="0070C0"/>
                </a:solidFill>
              </a:rPr>
              <a:t>Фонды школьных музеев формируются комплексно, объединяя и систематический и тематический способы комплектования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545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Комплектование фондов: критерии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Требования к нормативной документации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Паспортизация музеев образовательных организаций </a:t>
            </a:r>
            <a:endParaRPr lang="ru-RU" sz="3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Паспортизация музеев образовательных организаций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(школьных музеев) проводится в соответствии с требованиями Примерного положения о музее образовательного учреждения (школьном музее), утвержденном письмом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Минобразования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России от 12.03.2003 г. №28-51-18/16. </a:t>
            </a:r>
          </a:p>
          <a:p>
            <a:pPr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Целями и задачами паспортизации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являются регистрация школьных музеев с вручением им номерного свидетельства установленного образца, выявление материалов, представляющих научную, историческую ценность, укрепление контактов с государственными музеями, архивами и другими организациями и учреждениями. 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паспортизации музеев рекомендуется представлять следующие документы: учетную карточку музея, акт обследования музея, заявку от муниципального органа управления образованием; 4 фотографии экспозиций в электронном виде. После проверки документов Федеральный центр детско-юношеского туризма и краеведения регистрирует школьный музей и выдает ему Свидетельство, подтверждающее его статус.  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800" dirty="0"/>
          </a:p>
        </p:txBody>
      </p:sp>
      <p:sp>
        <p:nvSpPr>
          <p:cNvPr id="7" name="Линия"/>
          <p:cNvSpPr/>
          <p:nvPr/>
        </p:nvSpPr>
        <p:spPr>
          <a:xfrm>
            <a:off x="571472" y="1428736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ru-RU" sz="3200" dirty="0"/>
              <a:t>Определения</a:t>
            </a:r>
          </a:p>
        </p:txBody>
      </p:sp>
      <p:sp>
        <p:nvSpPr>
          <p:cNvPr id="6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Таблица"/>
          <p:cNvGraphicFramePr>
            <a:graphicFrameLocks noGrp="1"/>
          </p:cNvGraphicFramePr>
          <p:nvPr>
            <p:ph type="tbl" sz="quarter" idx="20"/>
          </p:nvPr>
        </p:nvGraphicFramePr>
        <p:xfrm>
          <a:off x="730250" y="1785926"/>
          <a:ext cx="7784635" cy="4714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7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86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Музей</a:t>
                      </a:r>
                    </a:p>
                    <a:p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Segoe UI" panose="020B0502040204020203" pitchFamily="34" charset="0"/>
                        </a:rPr>
                        <a:t>- культурная форма, исторически выработанная человечеством для сохранения, актуализации и трансляции последующим поколениям наиболее ценной части культурного и природного наследия.</a:t>
                      </a:r>
                      <a:endParaRPr lang="ru-RU" sz="1500" b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7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Музейный предмет </a:t>
                      </a:r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Segoe UI" panose="020B0502040204020203" pitchFamily="34" charset="0"/>
                        </a:rPr>
                        <a:t>- культурная ценность, качество либо особые признаки которой делают необходимым для общества ее сохранение, изучение и публичное представление. </a:t>
                      </a:r>
                      <a:endParaRPr lang="ru-RU" sz="15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6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Музейная коллекция</a:t>
                      </a:r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Segoe UI" panose="020B0502040204020203" pitchFamily="34" charset="0"/>
                        </a:rPr>
                        <a:t>- совокупность культурных ценностей, которые приобретают свойства музейного предмета, только будучи соединенными вместе в силу характера своего происхождения, либо видового родства, либо по иным признакам.</a:t>
                      </a:r>
                      <a:endParaRPr lang="ru-RU" sz="150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4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Культурные ценности</a:t>
                      </a: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Segoe UI" panose="020B0502040204020203" pitchFamily="34" charset="0"/>
                        </a:rPr>
                        <a:t>- движимые предметы материального мира независимо от времени их создания, имеющие историческое, художественное, научное или культурное значение</a:t>
                      </a: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43316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286520"/>
            <a:ext cx="4143404" cy="439718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Учетная карточка школьного музея</a:t>
            </a:r>
          </a:p>
        </p:txBody>
      </p:sp>
      <p:pic>
        <p:nvPicPr>
          <p:cNvPr id="4" name="Содержимое 3" descr="Сохраненное изображение 2019-5-15_19-35-37.7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14290"/>
            <a:ext cx="5338623" cy="609842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43636" y="857232"/>
            <a:ext cx="2786050" cy="371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РЕКОМЕНДУЕМ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 lvl="0" algn="ctr">
              <a:spcBef>
                <a:spcPct val="0"/>
              </a:spcBef>
            </a:pPr>
            <a:r>
              <a:rPr lang="ru-RU" sz="1600" i="1" dirty="0">
                <a:hlinkClick r:id="rId3"/>
              </a:rPr>
              <a:t>Методические рекомендации по учету и хранению фондов школьных музеев / авт.-сост.                 К. А. </a:t>
            </a:r>
            <a:r>
              <a:rPr lang="ru-RU" sz="1600" i="1" dirty="0" err="1">
                <a:hlinkClick r:id="rId3"/>
              </a:rPr>
              <a:t>Гаева</a:t>
            </a:r>
            <a:r>
              <a:rPr lang="ru-RU" sz="1600" i="1" dirty="0">
                <a:hlinkClick r:id="rId3"/>
              </a:rPr>
              <a:t>. – Челябинск : </a:t>
            </a:r>
            <a:r>
              <a:rPr lang="ru-RU" sz="1600" i="1" dirty="0" err="1">
                <a:hlinkClick r:id="rId3"/>
              </a:rPr>
              <a:t>Гос</a:t>
            </a:r>
            <a:r>
              <a:rPr lang="ru-RU" sz="1600" i="1" dirty="0">
                <a:hlinkClick r:id="rId3"/>
              </a:rPr>
              <a:t>. ист. музей </a:t>
            </a:r>
            <a:r>
              <a:rPr lang="ru-RU" sz="1600" i="1" dirty="0" err="1">
                <a:hlinkClick r:id="rId3"/>
              </a:rPr>
              <a:t>Юж</a:t>
            </a:r>
            <a:r>
              <a:rPr lang="ru-RU" sz="1600" i="1" dirty="0">
                <a:hlinkClick r:id="rId3"/>
              </a:rPr>
              <a:t>. Урала, 2017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" name="Рисунок 6" descr="afisha_sevastopolja_7_dekabrja_sostoitsja_festival_socialnoj_reklamy_nota_bene-1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72330" y="500042"/>
            <a:ext cx="785818" cy="9098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shutterstock_government_mobility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lum bright="30000" contrast="-30000"/>
          </a:blip>
          <a:srcRect l="2857" r="2857"/>
          <a:stretch>
            <a:fillRect/>
          </a:stretch>
        </p:blipFill>
        <p:spPr/>
      </p:pic>
      <p:sp>
        <p:nvSpPr>
          <p:cNvPr id="15" name="Полупрозрачный прямоугольник"/>
          <p:cNvSpPr/>
          <p:nvPr/>
        </p:nvSpPr>
        <p:spPr>
          <a:xfrm>
            <a:off x="1" y="2428868"/>
            <a:ext cx="9143999" cy="3052482"/>
          </a:xfrm>
          <a:prstGeom prst="rect">
            <a:avLst/>
          </a:prstGeom>
          <a:solidFill>
            <a:srgbClr val="1B1A23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0994">
              <a:spcBef>
                <a:spcPts val="900"/>
              </a:spcBef>
            </a:pPr>
            <a:endParaRPr lang="en-US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Линия"/>
          <p:cNvSpPr/>
          <p:nvPr/>
        </p:nvSpPr>
        <p:spPr>
          <a:xfrm>
            <a:off x="2714612" y="5072074"/>
            <a:ext cx="3686885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Заголовок"/>
          <p:cNvSpPr>
            <a:spLocks noGrp="1"/>
          </p:cNvSpPr>
          <p:nvPr>
            <p:ph type="ctrTitle"/>
          </p:nvPr>
        </p:nvSpPr>
        <p:spPr>
          <a:xfrm>
            <a:off x="1142976" y="2500306"/>
            <a:ext cx="6858000" cy="2387600"/>
          </a:xfrm>
        </p:spPr>
        <p:txBody>
          <a:bodyPr>
            <a:noAutofit/>
          </a:bodyPr>
          <a:lstStyle/>
          <a:p>
            <a:r>
              <a:rPr lang="ru-RU" dirty="0"/>
              <a:t>Школьный музей: единство формального </a:t>
            </a:r>
            <a:br>
              <a:rPr lang="ru-RU" dirty="0"/>
            </a:br>
            <a:r>
              <a:rPr lang="ru-RU" dirty="0"/>
              <a:t>и неформального образования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"/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ru-RU" dirty="0"/>
              <a:t>Современная система образования объединяет в сложное единство формальную, неформальную и </a:t>
            </a:r>
            <a:r>
              <a:rPr lang="ru-RU" dirty="0" err="1"/>
              <a:t>информальную</a:t>
            </a:r>
            <a:r>
              <a:rPr lang="ru-RU" dirty="0"/>
              <a:t> составляющие</a:t>
            </a:r>
            <a:endParaRPr lang="ru-RU" dirty="0">
              <a:cs typeface="Segoe UI Semibold" panose="020B0702040204020203" pitchFamily="34" charset="0"/>
            </a:endParaRPr>
          </a:p>
        </p:txBody>
      </p:sp>
      <p:sp>
        <p:nvSpPr>
          <p:cNvPr id="14" name="Заголовок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ru-RU" sz="3200" dirty="0"/>
              <a:t>Определения</a:t>
            </a:r>
          </a:p>
        </p:txBody>
      </p:sp>
      <p:sp>
        <p:nvSpPr>
          <p:cNvPr id="6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Таблица"/>
          <p:cNvGraphicFramePr>
            <a:graphicFrameLocks noGrp="1"/>
          </p:cNvGraphicFramePr>
          <p:nvPr>
            <p:ph type="tbl" sz="quarter" idx="20"/>
          </p:nvPr>
        </p:nvGraphicFramePr>
        <p:xfrm>
          <a:off x="730250" y="2786062"/>
          <a:ext cx="7784635" cy="3157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7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85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Формальное образование</a:t>
                      </a:r>
                    </a:p>
                    <a:p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реализуется в образовательных организациях по утвержденным государственным программам и завершающееся получением документа об образовании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Неформальное образование</a:t>
                      </a:r>
                    </a:p>
                    <a:p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реализуется в системе дополнительного образования: курсы, тренинги и пр.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5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Информальное</a:t>
                      </a:r>
                      <a:r>
                        <a:rPr lang="ru-RU" sz="1600" b="1" dirty="0">
                          <a:solidFill>
                            <a:schemeClr val="accent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 образование</a:t>
                      </a:r>
                    </a:p>
                    <a:p>
                      <a:endParaRPr lang="ru-RU" sz="16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внеинституциональные</a:t>
                      </a:r>
                      <a:r>
                        <a:rPr lang="ru-RU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формы обучения, реализующееся через общение, чтение, посещение учреждений культуры, путешествия, средства массовой информации и пр.</a:t>
                      </a:r>
                      <a:endParaRPr lang="ru-RU" sz="160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81638" marR="81638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43316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ilwaukee-569402_960_720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lum bright="70000" contrast="-70000"/>
          </a:blip>
          <a:srcRect l="5556" r="5556"/>
          <a:stretch>
            <a:fillRect/>
          </a:stretch>
        </p:blipFill>
        <p:spPr/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857760"/>
            <a:ext cx="7993431" cy="1714512"/>
          </a:xfrm>
        </p:spPr>
        <p:txBody>
          <a:bodyPr/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Результаты обучения на каждом из этапов образования (от дошкольного до вузовского) предполагают личностное развитие (т.н. личностные результаты) и приобретение компетенций, объединяющих предметные и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метапредметные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результаты.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00100" y="2643182"/>
            <a:ext cx="7289112" cy="1544881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НАВЫКИ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XXI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века: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критическое мышление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готовность к коммуникации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творческий подход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785786" y="357166"/>
            <a:ext cx="7779117" cy="1714512"/>
          </a:xfrm>
        </p:spPr>
        <p:txBody>
          <a:bodyPr/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Значение образования для современного общества определяется задачами постиндустриального развития, требующими переопределения целей, форм и методов обучения в соответствии с радикально изменяющимися требованиями времени, однако стандартизированное / традиционное образование с этими «вызовами» не справляется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ишет конспект.jpg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lum bright="30000" contrast="-60000"/>
          </a:blip>
          <a:srcRect l="5550" r="5550"/>
          <a:stretch>
            <a:fillRect/>
          </a:stretch>
        </p:blipFill>
        <p:spPr/>
      </p:pic>
      <p:sp>
        <p:nvSpPr>
          <p:cNvPr id="13" name="Прямоугольник"/>
          <p:cNvSpPr/>
          <p:nvPr/>
        </p:nvSpPr>
        <p:spPr>
          <a:xfrm>
            <a:off x="2786050" y="928646"/>
            <a:ext cx="6072230" cy="5929354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defTabSz="685800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endParaRPr lang="en-US" sz="1600" b="1">
              <a:solidFill>
                <a:schemeClr val="bg2">
                  <a:lumMod val="50000"/>
                </a:schemeClr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1"/>
          </p:nvPr>
        </p:nvSpPr>
        <p:spPr>
          <a:xfrm>
            <a:off x="3071802" y="1571612"/>
            <a:ext cx="5429288" cy="48577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Существует Международная программа по оценке образовательных достижений учащихся (англ. -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International Student Assessment, PISA)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которая оценивает качество образования по четырем направлениям: читательская грамотность, математическая грамотность, естественнонаучная грамотность и компьютерная грамотность.</a:t>
            </a:r>
          </a:p>
          <a:p>
            <a:pPr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2015 г. в число проверяемых компетентностей добавлена </a:t>
            </a:r>
            <a:r>
              <a:rPr lang="ru-RU" sz="1600" i="1" dirty="0">
                <a:solidFill>
                  <a:schemeClr val="accent1"/>
                </a:solidFill>
              </a:rPr>
              <a:t>«глобальная компетентность»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competence),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которая </a:t>
            </a:r>
            <a:r>
              <a:rPr lang="ru-RU" sz="1600" dirty="0">
                <a:solidFill>
                  <a:schemeClr val="accent1"/>
                </a:solidFill>
              </a:rPr>
              <a:t>подразумевает наличие у человека знаний, установок, умений и навыков, позволяющих: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рассматривать проблемы с различных позиций - локальных, глобальных, межкультурных;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понимать и уважать картину мира, точку зрения других людей;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участвовать в открытом и эффективном взаимодействии с представителями различных культур;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прилагать усилия для обеспечения коллективного благополучия и устойчивого развития.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20"/>
          </p:nvPr>
        </p:nvSpPr>
        <p:spPr>
          <a:xfrm>
            <a:off x="4500562" y="1000108"/>
            <a:ext cx="3286148" cy="363538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Знаете ли вы, что…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Иконка"/>
          <p:cNvSpPr>
            <a:spLocks noChangeAspect="1" noEditPoints="1"/>
          </p:cNvSpPr>
          <p:nvPr/>
        </p:nvSpPr>
        <p:spPr bwMode="auto">
          <a:xfrm>
            <a:off x="4273329" y="1000108"/>
            <a:ext cx="298671" cy="449485"/>
          </a:xfrm>
          <a:custGeom>
            <a:avLst/>
            <a:gdLst>
              <a:gd name="T0" fmla="*/ 52 w 128"/>
              <a:gd name="T1" fmla="*/ 181 h 192"/>
              <a:gd name="T2" fmla="*/ 52 w 128"/>
              <a:gd name="T3" fmla="*/ 185 h 192"/>
              <a:gd name="T4" fmla="*/ 59 w 128"/>
              <a:gd name="T5" fmla="*/ 192 h 192"/>
              <a:gd name="T6" fmla="*/ 68 w 128"/>
              <a:gd name="T7" fmla="*/ 192 h 192"/>
              <a:gd name="T8" fmla="*/ 76 w 128"/>
              <a:gd name="T9" fmla="*/ 185 h 192"/>
              <a:gd name="T10" fmla="*/ 76 w 128"/>
              <a:gd name="T11" fmla="*/ 181 h 192"/>
              <a:gd name="T12" fmla="*/ 90 w 128"/>
              <a:gd name="T13" fmla="*/ 164 h 192"/>
              <a:gd name="T14" fmla="*/ 37 w 128"/>
              <a:gd name="T15" fmla="*/ 164 h 192"/>
              <a:gd name="T16" fmla="*/ 52 w 128"/>
              <a:gd name="T17" fmla="*/ 181 h 192"/>
              <a:gd name="T18" fmla="*/ 90 w 128"/>
              <a:gd name="T19" fmla="*/ 144 h 192"/>
              <a:gd name="T20" fmla="*/ 38 w 128"/>
              <a:gd name="T21" fmla="*/ 144 h 192"/>
              <a:gd name="T22" fmla="*/ 32 w 128"/>
              <a:gd name="T23" fmla="*/ 150 h 192"/>
              <a:gd name="T24" fmla="*/ 38 w 128"/>
              <a:gd name="T25" fmla="*/ 156 h 192"/>
              <a:gd name="T26" fmla="*/ 90 w 128"/>
              <a:gd name="T27" fmla="*/ 156 h 192"/>
              <a:gd name="T28" fmla="*/ 96 w 128"/>
              <a:gd name="T29" fmla="*/ 150 h 192"/>
              <a:gd name="T30" fmla="*/ 90 w 128"/>
              <a:gd name="T31" fmla="*/ 144 h 192"/>
              <a:gd name="T32" fmla="*/ 63 w 128"/>
              <a:gd name="T33" fmla="*/ 20 h 192"/>
              <a:gd name="T34" fmla="*/ 20 w 128"/>
              <a:gd name="T35" fmla="*/ 70 h 192"/>
              <a:gd name="T36" fmla="*/ 25 w 128"/>
              <a:gd name="T37" fmla="*/ 76 h 192"/>
              <a:gd name="T38" fmla="*/ 31 w 128"/>
              <a:gd name="T39" fmla="*/ 70 h 192"/>
              <a:gd name="T40" fmla="*/ 63 w 128"/>
              <a:gd name="T41" fmla="*/ 31 h 192"/>
              <a:gd name="T42" fmla="*/ 68 w 128"/>
              <a:gd name="T43" fmla="*/ 26 h 192"/>
              <a:gd name="T44" fmla="*/ 63 w 128"/>
              <a:gd name="T45" fmla="*/ 20 h 192"/>
              <a:gd name="T46" fmla="*/ 64 w 128"/>
              <a:gd name="T47" fmla="*/ 0 h 192"/>
              <a:gd name="T48" fmla="*/ 0 w 128"/>
              <a:gd name="T49" fmla="*/ 65 h 192"/>
              <a:gd name="T50" fmla="*/ 5 w 128"/>
              <a:gd name="T51" fmla="*/ 90 h 192"/>
              <a:gd name="T52" fmla="*/ 6 w 128"/>
              <a:gd name="T53" fmla="*/ 93 h 192"/>
              <a:gd name="T54" fmla="*/ 17 w 128"/>
              <a:gd name="T55" fmla="*/ 110 h 192"/>
              <a:gd name="T56" fmla="*/ 33 w 128"/>
              <a:gd name="T57" fmla="*/ 136 h 192"/>
              <a:gd name="T58" fmla="*/ 95 w 128"/>
              <a:gd name="T59" fmla="*/ 136 h 192"/>
              <a:gd name="T60" fmla="*/ 111 w 128"/>
              <a:gd name="T61" fmla="*/ 110 h 192"/>
              <a:gd name="T62" fmla="*/ 122 w 128"/>
              <a:gd name="T63" fmla="*/ 93 h 192"/>
              <a:gd name="T64" fmla="*/ 123 w 128"/>
              <a:gd name="T65" fmla="*/ 90 h 192"/>
              <a:gd name="T66" fmla="*/ 128 w 128"/>
              <a:gd name="T67" fmla="*/ 65 h 192"/>
              <a:gd name="T68" fmla="*/ 64 w 128"/>
              <a:gd name="T69" fmla="*/ 0 h 192"/>
              <a:gd name="T70" fmla="*/ 112 w 128"/>
              <a:gd name="T71" fmla="*/ 85 h 192"/>
              <a:gd name="T72" fmla="*/ 111 w 128"/>
              <a:gd name="T73" fmla="*/ 88 h 192"/>
              <a:gd name="T74" fmla="*/ 102 w 128"/>
              <a:gd name="T75" fmla="*/ 102 h 192"/>
              <a:gd name="T76" fmla="*/ 101 w 128"/>
              <a:gd name="T77" fmla="*/ 102 h 192"/>
              <a:gd name="T78" fmla="*/ 101 w 128"/>
              <a:gd name="T79" fmla="*/ 103 h 192"/>
              <a:gd name="T80" fmla="*/ 88 w 128"/>
              <a:gd name="T81" fmla="*/ 124 h 192"/>
              <a:gd name="T82" fmla="*/ 40 w 128"/>
              <a:gd name="T83" fmla="*/ 124 h 192"/>
              <a:gd name="T84" fmla="*/ 27 w 128"/>
              <a:gd name="T85" fmla="*/ 103 h 192"/>
              <a:gd name="T86" fmla="*/ 27 w 128"/>
              <a:gd name="T87" fmla="*/ 102 h 192"/>
              <a:gd name="T88" fmla="*/ 26 w 128"/>
              <a:gd name="T89" fmla="*/ 102 h 192"/>
              <a:gd name="T90" fmla="*/ 17 w 128"/>
              <a:gd name="T91" fmla="*/ 88 h 192"/>
              <a:gd name="T92" fmla="*/ 16 w 128"/>
              <a:gd name="T93" fmla="*/ 85 h 192"/>
              <a:gd name="T94" fmla="*/ 12 w 128"/>
              <a:gd name="T95" fmla="*/ 65 h 192"/>
              <a:gd name="T96" fmla="*/ 64 w 128"/>
              <a:gd name="T97" fmla="*/ 12 h 192"/>
              <a:gd name="T98" fmla="*/ 116 w 128"/>
              <a:gd name="T99" fmla="*/ 65 h 192"/>
              <a:gd name="T100" fmla="*/ 112 w 128"/>
              <a:gd name="T101" fmla="*/ 8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8" h="192">
                <a:moveTo>
                  <a:pt x="52" y="181"/>
                </a:moveTo>
                <a:cubicBezTo>
                  <a:pt x="52" y="185"/>
                  <a:pt x="52" y="185"/>
                  <a:pt x="52" y="185"/>
                </a:cubicBezTo>
                <a:cubicBezTo>
                  <a:pt x="52" y="189"/>
                  <a:pt x="55" y="192"/>
                  <a:pt x="59" y="192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2" y="192"/>
                  <a:pt x="76" y="189"/>
                  <a:pt x="76" y="185"/>
                </a:cubicBezTo>
                <a:cubicBezTo>
                  <a:pt x="76" y="181"/>
                  <a:pt x="76" y="181"/>
                  <a:pt x="76" y="181"/>
                </a:cubicBezTo>
                <a:cubicBezTo>
                  <a:pt x="84" y="181"/>
                  <a:pt x="90" y="172"/>
                  <a:pt x="90" y="164"/>
                </a:cubicBezTo>
                <a:cubicBezTo>
                  <a:pt x="37" y="164"/>
                  <a:pt x="37" y="164"/>
                  <a:pt x="37" y="164"/>
                </a:cubicBezTo>
                <a:cubicBezTo>
                  <a:pt x="37" y="172"/>
                  <a:pt x="44" y="180"/>
                  <a:pt x="52" y="181"/>
                </a:cubicBezTo>
                <a:close/>
                <a:moveTo>
                  <a:pt x="90" y="144"/>
                </a:moveTo>
                <a:cubicBezTo>
                  <a:pt x="38" y="144"/>
                  <a:pt x="38" y="144"/>
                  <a:pt x="38" y="144"/>
                </a:cubicBezTo>
                <a:cubicBezTo>
                  <a:pt x="35" y="144"/>
                  <a:pt x="32" y="147"/>
                  <a:pt x="32" y="150"/>
                </a:cubicBezTo>
                <a:cubicBezTo>
                  <a:pt x="32" y="153"/>
                  <a:pt x="35" y="156"/>
                  <a:pt x="38" y="156"/>
                </a:cubicBezTo>
                <a:cubicBezTo>
                  <a:pt x="90" y="156"/>
                  <a:pt x="90" y="156"/>
                  <a:pt x="90" y="156"/>
                </a:cubicBezTo>
                <a:cubicBezTo>
                  <a:pt x="93" y="156"/>
                  <a:pt x="96" y="153"/>
                  <a:pt x="96" y="150"/>
                </a:cubicBezTo>
                <a:cubicBezTo>
                  <a:pt x="96" y="147"/>
                  <a:pt x="93" y="144"/>
                  <a:pt x="90" y="144"/>
                </a:cubicBezTo>
                <a:close/>
                <a:moveTo>
                  <a:pt x="63" y="20"/>
                </a:moveTo>
                <a:cubicBezTo>
                  <a:pt x="37" y="20"/>
                  <a:pt x="20" y="38"/>
                  <a:pt x="20" y="70"/>
                </a:cubicBezTo>
                <a:cubicBezTo>
                  <a:pt x="20" y="73"/>
                  <a:pt x="22" y="76"/>
                  <a:pt x="25" y="76"/>
                </a:cubicBezTo>
                <a:cubicBezTo>
                  <a:pt x="28" y="76"/>
                  <a:pt x="31" y="73"/>
                  <a:pt x="31" y="70"/>
                </a:cubicBezTo>
                <a:cubicBezTo>
                  <a:pt x="31" y="44"/>
                  <a:pt x="43" y="31"/>
                  <a:pt x="63" y="31"/>
                </a:cubicBezTo>
                <a:cubicBezTo>
                  <a:pt x="66" y="31"/>
                  <a:pt x="68" y="29"/>
                  <a:pt x="68" y="26"/>
                </a:cubicBezTo>
                <a:cubicBezTo>
                  <a:pt x="68" y="22"/>
                  <a:pt x="66" y="20"/>
                  <a:pt x="63" y="20"/>
                </a:cubicBezTo>
                <a:close/>
                <a:moveTo>
                  <a:pt x="64" y="0"/>
                </a:moveTo>
                <a:cubicBezTo>
                  <a:pt x="29" y="0"/>
                  <a:pt x="0" y="29"/>
                  <a:pt x="0" y="65"/>
                </a:cubicBezTo>
                <a:cubicBezTo>
                  <a:pt x="0" y="74"/>
                  <a:pt x="2" y="82"/>
                  <a:pt x="5" y="90"/>
                </a:cubicBezTo>
                <a:cubicBezTo>
                  <a:pt x="5" y="91"/>
                  <a:pt x="5" y="92"/>
                  <a:pt x="6" y="93"/>
                </a:cubicBezTo>
                <a:cubicBezTo>
                  <a:pt x="9" y="99"/>
                  <a:pt x="12" y="105"/>
                  <a:pt x="17" y="110"/>
                </a:cubicBezTo>
                <a:cubicBezTo>
                  <a:pt x="33" y="136"/>
                  <a:pt x="33" y="136"/>
                  <a:pt x="33" y="136"/>
                </a:cubicBezTo>
                <a:cubicBezTo>
                  <a:pt x="95" y="136"/>
                  <a:pt x="95" y="136"/>
                  <a:pt x="95" y="136"/>
                </a:cubicBezTo>
                <a:cubicBezTo>
                  <a:pt x="111" y="110"/>
                  <a:pt x="111" y="110"/>
                  <a:pt x="111" y="110"/>
                </a:cubicBezTo>
                <a:cubicBezTo>
                  <a:pt x="116" y="105"/>
                  <a:pt x="119" y="99"/>
                  <a:pt x="122" y="93"/>
                </a:cubicBezTo>
                <a:cubicBezTo>
                  <a:pt x="123" y="92"/>
                  <a:pt x="123" y="91"/>
                  <a:pt x="123" y="90"/>
                </a:cubicBezTo>
                <a:cubicBezTo>
                  <a:pt x="126" y="82"/>
                  <a:pt x="128" y="74"/>
                  <a:pt x="128" y="65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112" y="85"/>
                </a:moveTo>
                <a:cubicBezTo>
                  <a:pt x="112" y="86"/>
                  <a:pt x="111" y="87"/>
                  <a:pt x="111" y="88"/>
                </a:cubicBezTo>
                <a:cubicBezTo>
                  <a:pt x="109" y="93"/>
                  <a:pt x="106" y="97"/>
                  <a:pt x="102" y="102"/>
                </a:cubicBezTo>
                <a:cubicBezTo>
                  <a:pt x="101" y="102"/>
                  <a:pt x="101" y="102"/>
                  <a:pt x="101" y="102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88" y="124"/>
                  <a:pt x="88" y="124"/>
                  <a:pt x="88" y="124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2" y="97"/>
                  <a:pt x="19" y="93"/>
                  <a:pt x="17" y="88"/>
                </a:cubicBezTo>
                <a:cubicBezTo>
                  <a:pt x="17" y="87"/>
                  <a:pt x="16" y="86"/>
                  <a:pt x="16" y="85"/>
                </a:cubicBezTo>
                <a:cubicBezTo>
                  <a:pt x="13" y="79"/>
                  <a:pt x="12" y="72"/>
                  <a:pt x="12" y="65"/>
                </a:cubicBezTo>
                <a:cubicBezTo>
                  <a:pt x="12" y="36"/>
                  <a:pt x="35" y="12"/>
                  <a:pt x="64" y="12"/>
                </a:cubicBezTo>
                <a:cubicBezTo>
                  <a:pt x="93" y="12"/>
                  <a:pt x="116" y="36"/>
                  <a:pt x="116" y="65"/>
                </a:cubicBezTo>
                <a:cubicBezTo>
                  <a:pt x="116" y="72"/>
                  <a:pt x="115" y="79"/>
                  <a:pt x="112" y="8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54462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черкается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36270" r="36270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35"/>
          </p:nvPr>
        </p:nvSpPr>
        <p:spPr>
          <a:xfrm>
            <a:off x="500034" y="4929198"/>
            <a:ext cx="5462045" cy="1285884"/>
          </a:xfrm>
        </p:spPr>
        <p:txBody>
          <a:bodyPr/>
          <a:lstStyle/>
          <a:p>
            <a:r>
              <a:rPr lang="ru-RU" sz="1800" b="1" i="1" dirty="0">
                <a:solidFill>
                  <a:srgbClr val="FF0000"/>
                </a:solidFill>
              </a:rPr>
              <a:t>Творческий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/>
              <a:t>– </a:t>
            </a:r>
            <a:r>
              <a:rPr lang="ru-RU" sz="1800" dirty="0"/>
              <a:t>направлен на реализацию </a:t>
            </a:r>
            <a:r>
              <a:rPr lang="ru-RU" sz="1800" dirty="0" err="1"/>
              <a:t>креативных</a:t>
            </a:r>
            <a:r>
              <a:rPr lang="ru-RU" sz="1800" dirty="0"/>
              <a:t>, в т.ч. художественных  способностей обучающихся (создание произведений изобразительного искусства, литературы и пр.)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3"/>
          </p:nvPr>
        </p:nvSpPr>
        <p:spPr>
          <a:xfrm>
            <a:off x="500034" y="3214686"/>
            <a:ext cx="5643602" cy="1643074"/>
          </a:xfrm>
        </p:spPr>
        <p:txBody>
          <a:bodyPr/>
          <a:lstStyle/>
          <a:p>
            <a:endParaRPr lang="ru-RU" b="1" i="1" dirty="0">
              <a:solidFill>
                <a:schemeClr val="accent6"/>
              </a:solidFill>
            </a:endParaRPr>
          </a:p>
          <a:p>
            <a:r>
              <a:rPr lang="ru-RU" sz="1800" b="1" i="1" dirty="0">
                <a:solidFill>
                  <a:srgbClr val="FF0000"/>
                </a:solidFill>
              </a:rPr>
              <a:t>Информационный</a:t>
            </a:r>
            <a:r>
              <a:rPr lang="ru-RU" sz="1800" b="1" i="1" dirty="0">
                <a:solidFill>
                  <a:schemeClr val="accent6"/>
                </a:solidFill>
              </a:rPr>
              <a:t> </a:t>
            </a:r>
            <a:r>
              <a:rPr lang="ru-RU" sz="1800" i="1" dirty="0"/>
              <a:t>- </a:t>
            </a:r>
            <a:r>
              <a:rPr lang="ru-RU" sz="1800" dirty="0"/>
              <a:t>направлен на сбор информации о каком-то объекте, явлении с целью ее анализа, обобщения и представления для широкой аудитории (может быть составной частью исследовательского или практико-ориентированного проекта)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2"/>
          </p:nvPr>
        </p:nvSpPr>
        <p:spPr>
          <a:xfrm>
            <a:off x="500034" y="2214554"/>
            <a:ext cx="5643602" cy="928694"/>
          </a:xfrm>
        </p:spPr>
        <p:txBody>
          <a:bodyPr/>
          <a:lstStyle/>
          <a:p>
            <a:r>
              <a:rPr lang="ru-RU" sz="1800" b="1" i="1" dirty="0">
                <a:solidFill>
                  <a:srgbClr val="FF0000"/>
                </a:solidFill>
              </a:rPr>
              <a:t>Исследовательский </a:t>
            </a:r>
            <a:r>
              <a:rPr lang="ru-RU" sz="1800" i="1" dirty="0"/>
              <a:t> -</a:t>
            </a:r>
            <a:r>
              <a:rPr lang="ru-RU" sz="1800" dirty="0"/>
              <a:t> решает научную проблему (предлагается доказательство или опровержение какой- либо гипотезы)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1"/>
          </p:nvPr>
        </p:nvSpPr>
        <p:spPr>
          <a:xfrm>
            <a:off x="500033" y="1000108"/>
            <a:ext cx="5643603" cy="1071570"/>
          </a:xfrm>
        </p:spPr>
        <p:txBody>
          <a:bodyPr/>
          <a:lstStyle/>
          <a:p>
            <a:r>
              <a:rPr lang="ru-RU" sz="1800" b="1" i="1" dirty="0">
                <a:solidFill>
                  <a:srgbClr val="FF0000"/>
                </a:solidFill>
              </a:rPr>
              <a:t>Практико-ориентированный </a:t>
            </a:r>
            <a:r>
              <a:rPr lang="ru-RU" sz="1800" i="1" dirty="0"/>
              <a:t>– </a:t>
            </a:r>
            <a:r>
              <a:rPr lang="ru-RU" sz="1800" dirty="0"/>
              <a:t>решает социально значимые задачи (результаты могут быть представлены в виде макета, модели, инструкции, рекомендаций) 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97320" y="120644"/>
            <a:ext cx="5063090" cy="736588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Типы учебных проектов 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"/>
          <p:cNvSpPr>
            <a:spLocks noGrp="1"/>
          </p:cNvSpPr>
          <p:nvPr>
            <p:ph type="body" sz="half" idx="2"/>
          </p:nvPr>
        </p:nvSpPr>
        <p:spPr>
          <a:xfrm>
            <a:off x="4143372" y="2214554"/>
            <a:ext cx="4352458" cy="40124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Проекты, реализованные в пространстве школьного музея, можно с полным правом назвать </a:t>
            </a:r>
            <a:r>
              <a:rPr lang="ru-RU" b="1" i="1" dirty="0" err="1">
                <a:solidFill>
                  <a:srgbClr val="FF0000"/>
                </a:solidFill>
              </a:rPr>
              <a:t>социокультурными</a:t>
            </a:r>
            <a:r>
              <a:rPr lang="ru-RU" dirty="0"/>
              <a:t>, не только потому, что общественно-значимая проблема решается средствами музея, но и в связи с созданием условий для самореализации обучающихся в образовательной среде школы и во внешкольном пространстве через организацию индивидуальной или коллективной деятельности. </a:t>
            </a:r>
          </a:p>
          <a:p>
            <a:pPr>
              <a:lnSpc>
                <a:spcPct val="100000"/>
              </a:lnSpc>
            </a:pPr>
            <a:r>
              <a:rPr lang="ru-RU" dirty="0"/>
              <a:t>Для школьников участие в проектах, инициированных или проводимых в школьном музее, становится серьезным </a:t>
            </a:r>
            <a:r>
              <a:rPr lang="ru-RU" b="1" i="1" dirty="0"/>
              <a:t>опытом самопознания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8" name="Линия"/>
          <p:cNvSpPr/>
          <p:nvPr/>
        </p:nvSpPr>
        <p:spPr>
          <a:xfrm>
            <a:off x="4286248" y="1857364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Социокультурные</a:t>
            </a:r>
            <a:r>
              <a:rPr lang="ru-RU" dirty="0"/>
              <a:t> проекты</a:t>
            </a:r>
          </a:p>
        </p:txBody>
      </p:sp>
      <p:pic>
        <p:nvPicPr>
          <p:cNvPr id="10" name="Рисунок 9" descr="органайзер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2260" r="3226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81674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Stock_000048481570XLarge_diverse-team-at-table-700x466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lum bright="30000" contrast="-30000"/>
          </a:blip>
          <a:srcRect l="5619" r="5619"/>
          <a:stretch>
            <a:fillRect/>
          </a:stretch>
        </p:blipFill>
        <p:spPr/>
      </p:pic>
      <p:sp>
        <p:nvSpPr>
          <p:cNvPr id="8" name="Полупрозрачный прямоугольник"/>
          <p:cNvSpPr/>
          <p:nvPr/>
        </p:nvSpPr>
        <p:spPr>
          <a:xfrm>
            <a:off x="857224" y="2143116"/>
            <a:ext cx="7420178" cy="385765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Текст"/>
          <p:cNvSpPr>
            <a:spLocks noGrp="1"/>
          </p:cNvSpPr>
          <p:nvPr>
            <p:ph type="body" sz="quarter" idx="16"/>
          </p:nvPr>
        </p:nvSpPr>
        <p:spPr>
          <a:xfrm>
            <a:off x="1897039" y="2571744"/>
            <a:ext cx="5923128" cy="2628053"/>
          </a:xfrm>
        </p:spPr>
        <p:txBody>
          <a:bodyPr>
            <a:normAutofit/>
          </a:bodyPr>
          <a:lstStyle/>
          <a:p>
            <a:r>
              <a:rPr lang="ru-RU" i="1" dirty="0"/>
              <a:t>Музейная коммуникация</a:t>
            </a:r>
            <a:r>
              <a:rPr lang="ru-RU" dirty="0"/>
              <a:t> – это процесс общения музейной аудитории с культурным наследием, аккумулирующим опыт материальной деятельности, духовных исканий и традиционную культуру, как отдельного этноса, так и человечества в целом.</a:t>
            </a:r>
          </a:p>
          <a:p>
            <a:endParaRPr lang="ru-RU" sz="1125" dirty="0"/>
          </a:p>
          <a:p>
            <a:pPr algn="r"/>
            <a:r>
              <a:rPr lang="ru-RU" sz="1200" i="1" dirty="0"/>
              <a:t>Самарина Н.Г. Музейная коммуникация в контексте культурной памяти </a:t>
            </a:r>
          </a:p>
          <a:p>
            <a:pPr algn="r"/>
            <a:r>
              <a:rPr lang="ru-RU" sz="1200" i="1" dirty="0"/>
              <a:t>и культурного наследия // Вопросы </a:t>
            </a:r>
            <a:r>
              <a:rPr lang="ru-RU" sz="1200" i="1" dirty="0" err="1"/>
              <a:t>музеологии</a:t>
            </a:r>
            <a:r>
              <a:rPr lang="ru-RU" sz="1200" i="1" dirty="0"/>
              <a:t>. 2013. №2 (8). С.45.</a:t>
            </a:r>
            <a:endParaRPr lang="ru-RU" sz="1125" i="1" dirty="0"/>
          </a:p>
        </p:txBody>
      </p:sp>
      <p:sp>
        <p:nvSpPr>
          <p:cNvPr id="13" name="Кавычки"/>
          <p:cNvSpPr txBox="1"/>
          <p:nvPr/>
        </p:nvSpPr>
        <p:spPr>
          <a:xfrm>
            <a:off x="1357290" y="2428868"/>
            <a:ext cx="420833" cy="108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69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Open Sans" panose="020B0606030504020204" pitchFamily="34" charset="0"/>
              </a:rPr>
              <a:t>“</a:t>
            </a:r>
            <a:endParaRPr lang="ru-RU" sz="6469" dirty="0"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Dotum" panose="020B0600000101010101" pitchFamily="34" charset="-127"/>
              <a:cs typeface="Open Sans" panose="020B0606030504020204" pitchFamily="34" charset="0"/>
            </a:endParaRPr>
          </a:p>
        </p:txBody>
      </p:sp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Музейная коммуникация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37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Культура участия</a:t>
            </a:r>
          </a:p>
        </p:txBody>
      </p:sp>
      <p:pic>
        <p:nvPicPr>
          <p:cNvPr id="89090" name="Picture 2" descr="Сохраненное изображение 2018-11-26_20-8-56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500034" y="1071546"/>
            <a:ext cx="5857916" cy="553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715140" y="1071546"/>
            <a:ext cx="2286016" cy="2500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См. подробнее: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ru-RU" sz="32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Харт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Участие детей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от симуляции к полноправию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;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перевод 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32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Копелянскоѝ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//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Музей как пространство образования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игра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диалог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культура участия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/ </a:t>
            </a:r>
            <a:r>
              <a:rPr lang="ru-RU" sz="32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Отв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32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ред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 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А. Щербакова. 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Сост. Н. </a:t>
            </a:r>
            <a:r>
              <a:rPr lang="ru-RU" sz="32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Копелянская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– 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М., 2012. С.21-23.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Социальное партнерство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572264" y="1857364"/>
            <a:ext cx="2286016" cy="2500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См. подробнее: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Комлев Ю.Э. Социальное партнёрство в управлении музейными коммуникациями// Интеллект. Инновации. Инвестиции. 2010. №4. С.167-170. 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0114" name="Picture 2" descr="Сохраненное изображение 2018-11-29_12-57-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5572132" cy="5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20"/>
          </p:nvPr>
        </p:nvSpPr>
        <p:spPr>
          <a:xfrm>
            <a:off x="7167866" y="4837858"/>
            <a:ext cx="1404662" cy="108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/>
              <a:t>по воздействию на </a:t>
            </a:r>
            <a:r>
              <a:rPr lang="ru-RU" sz="1400" dirty="0" err="1"/>
              <a:t>социокультур-ную</a:t>
            </a:r>
            <a:r>
              <a:rPr lang="ru-RU" sz="1400" dirty="0"/>
              <a:t> среду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/>
              <a:t>по характеру </a:t>
            </a:r>
            <a:r>
              <a:rPr lang="ru-RU" sz="1400" dirty="0" err="1"/>
              <a:t>музеефици-рованных</a:t>
            </a:r>
            <a:r>
              <a:rPr lang="ru-RU" sz="1400" dirty="0"/>
              <a:t> пространств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quarter" idx="18"/>
          </p:nvPr>
        </p:nvSpPr>
        <p:spPr>
          <a:xfrm>
            <a:off x="3913904" y="4842459"/>
            <a:ext cx="1443914" cy="108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/>
              <a:t>по ориентации на </a:t>
            </a:r>
            <a:r>
              <a:rPr lang="ru-RU" sz="1400" dirty="0" err="1"/>
              <a:t>определен-ную</a:t>
            </a:r>
            <a:r>
              <a:rPr lang="ru-RU" sz="1400" dirty="0"/>
              <a:t> аудиторию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sz="quarter" idx="17"/>
          </p:nvPr>
        </p:nvSpPr>
        <p:spPr>
          <a:xfrm>
            <a:off x="2214546" y="4837858"/>
            <a:ext cx="1332378" cy="15915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/>
              <a:t>по характеру </a:t>
            </a:r>
            <a:r>
              <a:rPr lang="ru-RU" sz="1400" dirty="0" err="1"/>
              <a:t>представлен-ных</a:t>
            </a:r>
            <a:r>
              <a:rPr lang="ru-RU" sz="1400" dirty="0"/>
              <a:t> артефактов и </a:t>
            </a:r>
            <a:r>
              <a:rPr lang="ru-RU" sz="1400" dirty="0" err="1"/>
              <a:t>музеефици-рованных</a:t>
            </a:r>
            <a:r>
              <a:rPr lang="ru-RU" sz="1400" dirty="0"/>
              <a:t> предметов </a:t>
            </a:r>
          </a:p>
        </p:txBody>
      </p:sp>
      <p:sp>
        <p:nvSpPr>
          <p:cNvPr id="25" name="Текст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400" dirty="0"/>
              <a:t>по </a:t>
            </a:r>
            <a:r>
              <a:rPr lang="ru-RU" sz="1400" dirty="0" err="1"/>
              <a:t>принадлеж-ности</a:t>
            </a:r>
            <a:r>
              <a:rPr lang="ru-RU" sz="1400" dirty="0"/>
              <a:t> </a:t>
            </a:r>
          </a:p>
        </p:txBody>
      </p:sp>
      <p:sp>
        <p:nvSpPr>
          <p:cNvPr id="24" name="Текст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>
                <a:cs typeface="Segoe UI Semibold" panose="020B0702040204020203" pitchFamily="34" charset="0"/>
              </a:rPr>
              <a:t>Музеи различаются:</a:t>
            </a:r>
          </a:p>
        </p:txBody>
      </p:sp>
      <p:sp>
        <p:nvSpPr>
          <p:cNvPr id="5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музеев</a:t>
            </a:r>
          </a:p>
        </p:txBody>
      </p:sp>
      <p:sp>
        <p:nvSpPr>
          <p:cNvPr id="29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://www.rehacomp.ru/netcat_files/Image/historikalm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/>
          <a:srcRect l="15759" r="15759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37" name="Рисунок 36" descr="image001.jpg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5107" r="5107"/>
          <a:stretch>
            <a:fillRect/>
          </a:stretch>
        </p:blipFill>
        <p:spPr/>
      </p:pic>
      <p:pic>
        <p:nvPicPr>
          <p:cNvPr id="44" name="Рисунок 43" descr="bostonchildrensmuseum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3143248"/>
            <a:ext cx="1071570" cy="1509939"/>
          </a:xfrm>
          <a:prstGeom prst="rect">
            <a:avLst/>
          </a:prstGeom>
        </p:spPr>
      </p:pic>
      <p:pic>
        <p:nvPicPr>
          <p:cNvPr id="46" name="Рисунок 45" descr="bae15ce954a1bac7f1047d241cf549ab.jpg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/>
          <a:srcRect l="20815" r="20815"/>
          <a:stretch>
            <a:fillRect/>
          </a:stretch>
        </p:blipFill>
        <p:spPr/>
      </p:pic>
      <p:pic>
        <p:nvPicPr>
          <p:cNvPr id="48" name="Рисунок 47" descr="B2NF7wGgFaQ.jpg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/>
          <a:srcRect l="20868" r="2086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4281400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irestock_woman_laptop_06102013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lum bright="30000" contrast="-30000"/>
          </a:blip>
          <a:srcRect l="7810" r="7810"/>
          <a:stretch>
            <a:fillRect/>
          </a:stretch>
        </p:blipFill>
        <p:spPr/>
      </p:pic>
      <p:sp>
        <p:nvSpPr>
          <p:cNvPr id="15" name="Полупрозрачный прямоугольник"/>
          <p:cNvSpPr/>
          <p:nvPr/>
        </p:nvSpPr>
        <p:spPr>
          <a:xfrm>
            <a:off x="1" y="2433918"/>
            <a:ext cx="9143999" cy="3052482"/>
          </a:xfrm>
          <a:prstGeom prst="rect">
            <a:avLst/>
          </a:prstGeom>
          <a:solidFill>
            <a:srgbClr val="1B1A23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0994">
              <a:spcBef>
                <a:spcPts val="900"/>
              </a:spcBef>
            </a:pPr>
            <a:endParaRPr lang="en-US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Линия"/>
          <p:cNvSpPr/>
          <p:nvPr/>
        </p:nvSpPr>
        <p:spPr>
          <a:xfrm>
            <a:off x="2714612" y="4714884"/>
            <a:ext cx="3686885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Заголовок"/>
          <p:cNvSpPr>
            <a:spLocks noGrp="1"/>
          </p:cNvSpPr>
          <p:nvPr>
            <p:ph type="ctrTitle"/>
          </p:nvPr>
        </p:nvSpPr>
        <p:spPr>
          <a:xfrm>
            <a:off x="1214414" y="1785926"/>
            <a:ext cx="6858000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prstClr val="white"/>
                </a:solidFill>
              </a:rPr>
              <a:t>Школьный музей: виртуальные проекты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ylouvre.su/wp-content/uploads/2015/05/01.jpg">
            <a:hlinkClick r:id="rId4" tooltip="Нажмите на картинку, чтобы перейти на сайт"/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/>
          <a:srcRect l="10345" r="10345"/>
          <a:stretch>
            <a:fillRect/>
          </a:stretch>
        </p:blipFill>
        <p:spPr bwMode="auto">
          <a:xfrm>
            <a:off x="1214414" y="1357298"/>
            <a:ext cx="2710157" cy="1871286"/>
          </a:xfrm>
          <a:prstGeom prst="rect">
            <a:avLst/>
          </a:prstGeom>
          <a:noFill/>
        </p:spPr>
      </p:pic>
      <p:sp>
        <p:nvSpPr>
          <p:cNvPr id="38" name="Подзаголовок 4"/>
          <p:cNvSpPr>
            <a:spLocks noGrp="1"/>
          </p:cNvSpPr>
          <p:nvPr>
            <p:ph type="body" sz="quarter" idx="22"/>
          </p:nvPr>
        </p:nvSpPr>
        <p:spPr>
          <a:xfrm>
            <a:off x="4621923" y="6297636"/>
            <a:ext cx="3395663" cy="417512"/>
          </a:xfrm>
        </p:spPr>
        <p:txBody>
          <a:bodyPr/>
          <a:lstStyle/>
          <a:p>
            <a:r>
              <a:rPr lang="ru-RU" sz="1500" dirty="0"/>
              <a:t>Национальный музей женщин</a:t>
            </a:r>
          </a:p>
        </p:txBody>
      </p:sp>
      <p:sp>
        <p:nvSpPr>
          <p:cNvPr id="37" name="Подзаголовок 3"/>
          <p:cNvSpPr>
            <a:spLocks noGrp="1"/>
          </p:cNvSpPr>
          <p:nvPr>
            <p:ph type="body" sz="quarter" idx="21"/>
          </p:nvPr>
        </p:nvSpPr>
        <p:spPr>
          <a:xfrm>
            <a:off x="928662" y="6286520"/>
            <a:ext cx="3395663" cy="404986"/>
          </a:xfrm>
        </p:spPr>
        <p:txBody>
          <a:bodyPr/>
          <a:lstStyle/>
          <a:p>
            <a:pPr algn="ctr"/>
            <a:r>
              <a:rPr lang="en-US" sz="1500" dirty="0"/>
              <a:t>Cultural Institute </a:t>
            </a:r>
            <a:r>
              <a:rPr lang="ru-RU" sz="1500" dirty="0"/>
              <a:t>компании </a:t>
            </a:r>
            <a:r>
              <a:rPr lang="en-US" sz="1500" dirty="0"/>
              <a:t>Google</a:t>
            </a:r>
            <a:r>
              <a:rPr lang="ru-RU" sz="1500" dirty="0"/>
              <a:t> </a:t>
            </a:r>
          </a:p>
        </p:txBody>
      </p:sp>
      <p:sp>
        <p:nvSpPr>
          <p:cNvPr id="35" name="Подзаголовок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sz="1500" dirty="0"/>
              <a:t>Виртуальный Русский музей</a:t>
            </a:r>
            <a:endParaRPr lang="ru-RU" dirty="0"/>
          </a:p>
        </p:txBody>
      </p:sp>
      <p:sp>
        <p:nvSpPr>
          <p:cNvPr id="34" name="Подзаголовок 1"/>
          <p:cNvSpPr>
            <a:spLocks noGrp="1"/>
          </p:cNvSpPr>
          <p:nvPr>
            <p:ph type="body" sz="quarter" idx="19"/>
          </p:nvPr>
        </p:nvSpPr>
        <p:spPr>
          <a:xfrm>
            <a:off x="933450" y="3525838"/>
            <a:ext cx="3424236" cy="417512"/>
          </a:xfrm>
        </p:spPr>
        <p:txBody>
          <a:bodyPr/>
          <a:lstStyle/>
          <a:p>
            <a:r>
              <a:rPr lang="ru-RU" sz="1500" dirty="0"/>
              <a:t>Виртуальный тур по Лувру</a:t>
            </a:r>
          </a:p>
        </p:txBody>
      </p:sp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879463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Виртуальные музеи</a:t>
            </a:r>
          </a:p>
        </p:txBody>
      </p:sp>
      <p:pic>
        <p:nvPicPr>
          <p:cNvPr id="21" name="Рисунок 20" descr="Русский музей.jpg">
            <a:hlinkClick r:id="rId6" tooltip="Нажмите на картинку, чтобы перейти на сайт"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/>
          <a:srcRect l="3164" r="3164"/>
          <a:stretch>
            <a:fillRect/>
          </a:stretch>
        </p:blipFill>
        <p:spPr>
          <a:xfrm>
            <a:off x="4929190" y="1357298"/>
            <a:ext cx="2732548" cy="1886746"/>
          </a:xfrm>
        </p:spPr>
      </p:pic>
      <p:pic>
        <p:nvPicPr>
          <p:cNvPr id="23" name="Рисунок 22" descr="2018-07-23_19-25-20.jpg">
            <a:hlinkClick r:id="rId8" tooltip="Нажмите на картинку, чтобы перейти на сайт"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t="12647" b="12647"/>
          <a:stretch>
            <a:fillRect/>
          </a:stretch>
        </p:blipFill>
        <p:spPr>
          <a:xfrm>
            <a:off x="928662" y="4143380"/>
            <a:ext cx="3395663" cy="1903413"/>
          </a:xfrm>
        </p:spPr>
      </p:pic>
      <p:pic>
        <p:nvPicPr>
          <p:cNvPr id="28" name="Рисунок 27" descr="2018-07-23_19-34-02.jpg">
            <a:hlinkClick r:id="rId10" tooltip="Нажмите на картинку, чтобы перейти на сайт"/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1" cstate="print"/>
          <a:srcRect l="1388" r="1388"/>
          <a:stretch>
            <a:fillRect/>
          </a:stretch>
        </p:blipFill>
        <p:spPr>
          <a:xfrm>
            <a:off x="5000628" y="4143380"/>
            <a:ext cx="2714644" cy="187438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38545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>
            <a:spLocks noGrp="1"/>
          </p:cNvSpPr>
          <p:nvPr>
            <p:ph type="body" sz="quarter" idx="17"/>
          </p:nvPr>
        </p:nvSpPr>
        <p:spPr>
          <a:xfrm>
            <a:off x="1428728" y="5214950"/>
            <a:ext cx="7288478" cy="383645"/>
          </a:xfrm>
        </p:spPr>
        <p:txBody>
          <a:bodyPr/>
          <a:lstStyle/>
          <a:p>
            <a:r>
              <a:rPr lang="ru-RU" sz="1800" dirty="0"/>
              <a:t>сайт реально существующего музея </a:t>
            </a:r>
          </a:p>
        </p:txBody>
      </p:sp>
      <p:sp>
        <p:nvSpPr>
          <p:cNvPr id="30" name="Номер 3"/>
          <p:cNvSpPr txBox="1"/>
          <p:nvPr/>
        </p:nvSpPr>
        <p:spPr>
          <a:xfrm>
            <a:off x="694856" y="4985762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5"/>
          </p:nvPr>
        </p:nvSpPr>
        <p:spPr>
          <a:xfrm>
            <a:off x="1498364" y="3857628"/>
            <a:ext cx="7002726" cy="1100624"/>
          </a:xfrm>
        </p:spPr>
        <p:txBody>
          <a:bodyPr/>
          <a:lstStyle/>
          <a:p>
            <a:r>
              <a:rPr lang="ru-RU" sz="1800" dirty="0"/>
              <a:t>электронные публикации объединенных по тематическому, региональному, проблемному или иному принципу подборок артефактов, в действительности находящихся в разных местах и не составляющих коллекций</a:t>
            </a:r>
          </a:p>
        </p:txBody>
      </p:sp>
      <p:sp>
        <p:nvSpPr>
          <p:cNvPr id="21" name="Номер 2"/>
          <p:cNvSpPr txBox="1"/>
          <p:nvPr/>
        </p:nvSpPr>
        <p:spPr>
          <a:xfrm>
            <a:off x="694856" y="3893377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1"/>
          </p:nvPr>
        </p:nvSpPr>
        <p:spPr>
          <a:xfrm>
            <a:off x="1498364" y="2571744"/>
            <a:ext cx="7074164" cy="1103223"/>
          </a:xfrm>
        </p:spPr>
        <p:txBody>
          <a:bodyPr/>
          <a:lstStyle/>
          <a:p>
            <a:r>
              <a:rPr lang="ru-RU" sz="1800" dirty="0"/>
              <a:t>созданная с помощью компьютерных технологий модель придуманного музея, существующего исключительно в виртуальном пространстве, которая воспроизводит некоторые составляющие реального музея (каталоги, экспозицию, музейные предметы)</a:t>
            </a:r>
            <a:r>
              <a:rPr lang="en-US" sz="1800" dirty="0">
                <a:cs typeface="Segoe UI" panose="020B0502040204020203" pitchFamily="34" charset="0"/>
              </a:rPr>
              <a:t> </a:t>
            </a:r>
            <a:endParaRPr lang="ru-RU" sz="1800" dirty="0">
              <a:cs typeface="Segoe UI" panose="020B0502040204020203" pitchFamily="34" charset="0"/>
            </a:endParaRPr>
          </a:p>
          <a:p>
            <a:r>
              <a:rPr lang="ru-RU" dirty="0"/>
              <a:t>    </a:t>
            </a:r>
          </a:p>
        </p:txBody>
      </p:sp>
      <p:sp>
        <p:nvSpPr>
          <p:cNvPr id="2" name="Номер 1"/>
          <p:cNvSpPr txBox="1"/>
          <p:nvPr/>
        </p:nvSpPr>
        <p:spPr>
          <a:xfrm>
            <a:off x="694856" y="2681595"/>
            <a:ext cx="739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01</a:t>
            </a:r>
          </a:p>
        </p:txBody>
      </p:sp>
      <p:sp>
        <p:nvSpPr>
          <p:cNvPr id="7" name="Текст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1800" dirty="0"/>
              <a:t>В Словаре актуальных музейных терминов представлены несколько определений виртуального музея:</a:t>
            </a:r>
          </a:p>
        </p:txBody>
      </p:sp>
      <p:sp>
        <p:nvSpPr>
          <p:cNvPr id="3" name="Заголовок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Виртуальный музей</a:t>
            </a:r>
          </a:p>
        </p:txBody>
      </p:sp>
      <p:sp>
        <p:nvSpPr>
          <p:cNvPr id="17" name="Линия"/>
          <p:cNvSpPr/>
          <p:nvPr/>
        </p:nvSpPr>
        <p:spPr>
          <a:xfrm>
            <a:off x="712054" y="154765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747940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Этапы создания виртуального музея</a:t>
            </a:r>
          </a:p>
        </p:txBody>
      </p:sp>
      <p:pic>
        <p:nvPicPr>
          <p:cNvPr id="10" name="Рисунок 9" descr="Сохраненное изображение 2019-5-15_20-56-39.231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1928803"/>
            <a:ext cx="9144000" cy="2984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упрозрачный прямоугольник"/>
          <p:cNvSpPr/>
          <p:nvPr/>
        </p:nvSpPr>
        <p:spPr>
          <a:xfrm>
            <a:off x="842253" y="2455094"/>
            <a:ext cx="7420178" cy="300082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Текст"/>
          <p:cNvSpPr>
            <a:spLocks noGrp="1"/>
          </p:cNvSpPr>
          <p:nvPr>
            <p:ph type="body" sz="quarter" idx="16"/>
          </p:nvPr>
        </p:nvSpPr>
        <p:spPr>
          <a:xfrm>
            <a:off x="1071538" y="1214422"/>
            <a:ext cx="7643865" cy="528641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настоящее время Свердловская область занимает одно из первых мест среди субъектов Российской Федерации по количеству музеев. </a:t>
            </a:r>
            <a:endParaRPr lang="ru-RU" b="1" dirty="0"/>
          </a:p>
          <a:p>
            <a:r>
              <a:rPr lang="ru-RU" dirty="0"/>
              <a:t>По данным Министерства культуры Свердловской области, в музейную сеть Свердловской области входят 842 музея всех видов собственности и подчиненности, в том числе 29 государственных и 82 муниципальных музея.</a:t>
            </a:r>
          </a:p>
          <a:p>
            <a:r>
              <a:rPr lang="ru-RU" dirty="0"/>
              <a:t>Крупнейшим музейным объединением области является государственное автономное учреждение культуры Свердловской области «Свердловский областной краеведческий музей», который имеет в своем составе 6 профильных отделов в Екатеринбурге и 8 филиалов в Екатеринбурге и Свердловской области. Его история началась в 1870 году с коллекции Уральского общества любителей естествознания (УОЛЕ). В настоящее время основной фонд музейного объединения насчитывает 492 538 предметов, что составляет более 30% от всего музейного фонда Свердловской области.</a:t>
            </a:r>
          </a:p>
          <a:p>
            <a:r>
              <a:rPr lang="ru-RU" dirty="0"/>
              <a:t>В состав «Нижнетагильского музея-заповедника "Горнозаводской Урал"» входят 10 музеев, расположенных в Нижнем Тагиле и Горнозаводском городском округе. Основной фонд музея-заповедника насчитывает 308 659 единиц хранения, что составляет почти 20% от всего музейного фонда Свердловской области.</a:t>
            </a:r>
          </a:p>
          <a:p>
            <a:r>
              <a:rPr lang="ru-RU" dirty="0"/>
              <a:t>Сеть государственных и муниципальных музеев в Свердловской области охватывает 57 муниципальных образований из 94 существующих в регионе.</a:t>
            </a:r>
            <a:endParaRPr lang="ru-RU" sz="1125" dirty="0"/>
          </a:p>
        </p:txBody>
      </p:sp>
      <p:sp>
        <p:nvSpPr>
          <p:cNvPr id="13" name="Кавычки"/>
          <p:cNvSpPr txBox="1"/>
          <p:nvPr/>
        </p:nvSpPr>
        <p:spPr>
          <a:xfrm>
            <a:off x="579267" y="1071546"/>
            <a:ext cx="420833" cy="108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69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Open Sans" panose="020B0606030504020204" pitchFamily="34" charset="0"/>
              </a:rPr>
              <a:t>“</a:t>
            </a:r>
            <a:endParaRPr lang="ru-RU" sz="6469" dirty="0"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Dotum" panose="020B0600000101010101" pitchFamily="34" charset="-127"/>
              <a:cs typeface="Open Sans" panose="020B0606030504020204" pitchFamily="34" charset="0"/>
            </a:endParaRPr>
          </a:p>
        </p:txBody>
      </p:sp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597320" y="120645"/>
            <a:ext cx="7918031" cy="879463"/>
          </a:xfrm>
        </p:spPr>
        <p:txBody>
          <a:bodyPr/>
          <a:lstStyle/>
          <a:p>
            <a:r>
              <a:rPr lang="ru-RU" dirty="0"/>
              <a:t>Информация к размышлению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3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"/>
          <p:cNvSpPr>
            <a:spLocks noGrp="1"/>
          </p:cNvSpPr>
          <p:nvPr>
            <p:ph type="body" sz="half" idx="2"/>
          </p:nvPr>
        </p:nvSpPr>
        <p:spPr>
          <a:xfrm>
            <a:off x="4162893" y="1643051"/>
            <a:ext cx="4352458" cy="489422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700" dirty="0"/>
              <a:t>Музейная педагогика рассматривается как интеграционная научная дисциплина, которая исследует образовательные аспекты музейной коммуникации и методически обеспечивает культурно-образовательную деятельность музея: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700" dirty="0"/>
              <a:t> составная часть науки об обучении и воспитании (педагогики);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700" dirty="0"/>
              <a:t> особый вид культурно-образовательной деятельности, основанный на активном взаимодействии посетителя с музейным пространством и его предметной средой;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700" dirty="0"/>
              <a:t> собственно формы и методы работы   с посетителями различного возраста по приобщению к ценностям культуры.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dirty="0"/>
          </a:p>
        </p:txBody>
      </p:sp>
      <p:sp>
        <p:nvSpPr>
          <p:cNvPr id="8" name="Линия"/>
          <p:cNvSpPr/>
          <p:nvPr/>
        </p:nvSpPr>
        <p:spPr>
          <a:xfrm>
            <a:off x="4214810" y="1357298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"/>
          <p:cNvSpPr>
            <a:spLocks noGrp="1"/>
          </p:cNvSpPr>
          <p:nvPr>
            <p:ph type="title"/>
          </p:nvPr>
        </p:nvSpPr>
        <p:spPr>
          <a:xfrm>
            <a:off x="4162892" y="420897"/>
            <a:ext cx="4352458" cy="650650"/>
          </a:xfrm>
        </p:spPr>
        <p:txBody>
          <a:bodyPr/>
          <a:lstStyle/>
          <a:p>
            <a:r>
              <a:rPr lang="ru-RU" dirty="0"/>
              <a:t>Музейная педагогика</a:t>
            </a:r>
          </a:p>
        </p:txBody>
      </p:sp>
      <p:pic>
        <p:nvPicPr>
          <p:cNvPr id="13" name="Рисунок 12" descr="i5UGD72V9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5256" r="3525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8167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4"/>
          <p:cNvSpPr>
            <a:spLocks noGrp="1"/>
          </p:cNvSpPr>
          <p:nvPr>
            <p:ph type="body" sz="quarter" idx="18"/>
          </p:nvPr>
        </p:nvSpPr>
        <p:spPr>
          <a:xfrm>
            <a:off x="1357290" y="5000636"/>
            <a:ext cx="2857520" cy="363538"/>
          </a:xfrm>
        </p:spPr>
        <p:txBody>
          <a:bodyPr/>
          <a:lstStyle/>
          <a:p>
            <a:r>
              <a:rPr lang="ru-RU" dirty="0"/>
              <a:t>Конец XIX – начало ХХ вв. 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связана с появлением первых музеев учебных заведений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i="1" dirty="0"/>
              <a:t>образовательная</a:t>
            </a:r>
            <a:endParaRPr lang="ru-RU" dirty="0"/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5"/>
          </p:nvPr>
        </p:nvSpPr>
        <p:spPr>
          <a:xfrm>
            <a:off x="1500166" y="2798750"/>
            <a:ext cx="2714644" cy="363538"/>
          </a:xfrm>
        </p:spPr>
        <p:txBody>
          <a:bodyPr/>
          <a:lstStyle/>
          <a:p>
            <a:r>
              <a:rPr lang="ru-RU" dirty="0"/>
              <a:t>Вторая половина XVIII в.</a:t>
            </a:r>
          </a:p>
        </p:txBody>
      </p:sp>
      <p:cxnSp>
        <p:nvCxnSpPr>
          <p:cNvPr id="26" name="Вертикальная линия"/>
          <p:cNvCxnSpPr>
            <a:stCxn id="25" idx="4"/>
          </p:cNvCxnSpPr>
          <p:nvPr/>
        </p:nvCxnSpPr>
        <p:spPr>
          <a:xfrm>
            <a:off x="4572001" y="2141107"/>
            <a:ext cx="0" cy="4716893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очка"/>
          <p:cNvSpPr/>
          <p:nvPr/>
        </p:nvSpPr>
        <p:spPr>
          <a:xfrm>
            <a:off x="4533119" y="2974406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Круг"/>
          <p:cNvSpPr/>
          <p:nvPr/>
        </p:nvSpPr>
        <p:spPr>
          <a:xfrm>
            <a:off x="4348717" y="1694540"/>
            <a:ext cx="446567" cy="44656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Метка"/>
          <p:cNvSpPr>
            <a:spLocks noChangeAspect="1" noEditPoints="1"/>
          </p:cNvSpPr>
          <p:nvPr/>
        </p:nvSpPr>
        <p:spPr bwMode="auto">
          <a:xfrm>
            <a:off x="4465463" y="1783310"/>
            <a:ext cx="213074" cy="292897"/>
          </a:xfrm>
          <a:custGeom>
            <a:avLst/>
            <a:gdLst>
              <a:gd name="T0" fmla="*/ 70 w 140"/>
              <a:gd name="T1" fmla="*/ 192 h 192"/>
              <a:gd name="T2" fmla="*/ 70 w 140"/>
              <a:gd name="T3" fmla="*/ 192 h 192"/>
              <a:gd name="T4" fmla="*/ 63 w 140"/>
              <a:gd name="T5" fmla="*/ 189 h 192"/>
              <a:gd name="T6" fmla="*/ 0 w 140"/>
              <a:gd name="T7" fmla="*/ 70 h 192"/>
              <a:gd name="T8" fmla="*/ 70 w 140"/>
              <a:gd name="T9" fmla="*/ 0 h 192"/>
              <a:gd name="T10" fmla="*/ 120 w 140"/>
              <a:gd name="T11" fmla="*/ 21 h 192"/>
              <a:gd name="T12" fmla="*/ 140 w 140"/>
              <a:gd name="T13" fmla="*/ 70 h 192"/>
              <a:gd name="T14" fmla="*/ 77 w 140"/>
              <a:gd name="T15" fmla="*/ 189 h 192"/>
              <a:gd name="T16" fmla="*/ 70 w 140"/>
              <a:gd name="T17" fmla="*/ 192 h 192"/>
              <a:gd name="T18" fmla="*/ 70 w 140"/>
              <a:gd name="T19" fmla="*/ 12 h 192"/>
              <a:gd name="T20" fmla="*/ 12 w 140"/>
              <a:gd name="T21" fmla="*/ 70 h 192"/>
              <a:gd name="T22" fmla="*/ 70 w 140"/>
              <a:gd name="T23" fmla="*/ 179 h 192"/>
              <a:gd name="T24" fmla="*/ 128 w 140"/>
              <a:gd name="T25" fmla="*/ 70 h 192"/>
              <a:gd name="T26" fmla="*/ 70 w 140"/>
              <a:gd name="T27" fmla="*/ 12 h 192"/>
              <a:gd name="T28" fmla="*/ 70 w 140"/>
              <a:gd name="T29" fmla="*/ 108 h 192"/>
              <a:gd name="T30" fmla="*/ 32 w 140"/>
              <a:gd name="T31" fmla="*/ 70 h 192"/>
              <a:gd name="T32" fmla="*/ 70 w 140"/>
              <a:gd name="T33" fmla="*/ 32 h 192"/>
              <a:gd name="T34" fmla="*/ 108 w 140"/>
              <a:gd name="T35" fmla="*/ 70 h 192"/>
              <a:gd name="T36" fmla="*/ 70 w 140"/>
              <a:gd name="T37" fmla="*/ 108 h 192"/>
              <a:gd name="T38" fmla="*/ 70 w 140"/>
              <a:gd name="T39" fmla="*/ 44 h 192"/>
              <a:gd name="T40" fmla="*/ 44 w 140"/>
              <a:gd name="T41" fmla="*/ 70 h 192"/>
              <a:gd name="T42" fmla="*/ 70 w 140"/>
              <a:gd name="T43" fmla="*/ 96 h 192"/>
              <a:gd name="T44" fmla="*/ 96 w 140"/>
              <a:gd name="T45" fmla="*/ 70 h 192"/>
              <a:gd name="T46" fmla="*/ 70 w 140"/>
              <a:gd name="T47" fmla="*/ 4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0" h="192">
                <a:moveTo>
                  <a:pt x="70" y="192"/>
                </a:moveTo>
                <a:cubicBezTo>
                  <a:pt x="70" y="192"/>
                  <a:pt x="70" y="192"/>
                  <a:pt x="70" y="192"/>
                </a:cubicBezTo>
                <a:cubicBezTo>
                  <a:pt x="67" y="192"/>
                  <a:pt x="65" y="191"/>
                  <a:pt x="63" y="189"/>
                </a:cubicBezTo>
                <a:cubicBezTo>
                  <a:pt x="56" y="182"/>
                  <a:pt x="0" y="121"/>
                  <a:pt x="0" y="70"/>
                </a:cubicBezTo>
                <a:cubicBezTo>
                  <a:pt x="0" y="31"/>
                  <a:pt x="31" y="0"/>
                  <a:pt x="70" y="0"/>
                </a:cubicBezTo>
                <a:cubicBezTo>
                  <a:pt x="89" y="0"/>
                  <a:pt x="106" y="7"/>
                  <a:pt x="120" y="21"/>
                </a:cubicBezTo>
                <a:cubicBezTo>
                  <a:pt x="133" y="34"/>
                  <a:pt x="140" y="51"/>
                  <a:pt x="140" y="70"/>
                </a:cubicBezTo>
                <a:cubicBezTo>
                  <a:pt x="140" y="121"/>
                  <a:pt x="84" y="182"/>
                  <a:pt x="77" y="189"/>
                </a:cubicBezTo>
                <a:cubicBezTo>
                  <a:pt x="75" y="191"/>
                  <a:pt x="73" y="192"/>
                  <a:pt x="70" y="192"/>
                </a:cubicBezTo>
                <a:close/>
                <a:moveTo>
                  <a:pt x="70" y="12"/>
                </a:moveTo>
                <a:cubicBezTo>
                  <a:pt x="38" y="12"/>
                  <a:pt x="12" y="38"/>
                  <a:pt x="12" y="70"/>
                </a:cubicBezTo>
                <a:cubicBezTo>
                  <a:pt x="12" y="107"/>
                  <a:pt x="48" y="155"/>
                  <a:pt x="70" y="179"/>
                </a:cubicBezTo>
                <a:cubicBezTo>
                  <a:pt x="92" y="155"/>
                  <a:pt x="128" y="107"/>
                  <a:pt x="128" y="70"/>
                </a:cubicBezTo>
                <a:cubicBezTo>
                  <a:pt x="128" y="38"/>
                  <a:pt x="102" y="12"/>
                  <a:pt x="70" y="12"/>
                </a:cubicBezTo>
                <a:close/>
                <a:moveTo>
                  <a:pt x="70" y="108"/>
                </a:moveTo>
                <a:cubicBezTo>
                  <a:pt x="49" y="108"/>
                  <a:pt x="32" y="91"/>
                  <a:pt x="32" y="70"/>
                </a:cubicBezTo>
                <a:cubicBezTo>
                  <a:pt x="32" y="49"/>
                  <a:pt x="49" y="32"/>
                  <a:pt x="70" y="32"/>
                </a:cubicBezTo>
                <a:cubicBezTo>
                  <a:pt x="91" y="32"/>
                  <a:pt x="108" y="49"/>
                  <a:pt x="108" y="70"/>
                </a:cubicBezTo>
                <a:cubicBezTo>
                  <a:pt x="108" y="91"/>
                  <a:pt x="91" y="108"/>
                  <a:pt x="70" y="108"/>
                </a:cubicBezTo>
                <a:close/>
                <a:moveTo>
                  <a:pt x="70" y="44"/>
                </a:moveTo>
                <a:cubicBezTo>
                  <a:pt x="56" y="44"/>
                  <a:pt x="44" y="56"/>
                  <a:pt x="44" y="70"/>
                </a:cubicBezTo>
                <a:cubicBezTo>
                  <a:pt x="44" y="84"/>
                  <a:pt x="56" y="96"/>
                  <a:pt x="70" y="96"/>
                </a:cubicBezTo>
                <a:cubicBezTo>
                  <a:pt x="84" y="96"/>
                  <a:pt x="96" y="84"/>
                  <a:pt x="96" y="70"/>
                </a:cubicBezTo>
                <a:cubicBezTo>
                  <a:pt x="96" y="56"/>
                  <a:pt x="84" y="44"/>
                  <a:pt x="70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как культурно-образовательная среда (</a:t>
            </a:r>
            <a:r>
              <a:rPr lang="ru-RU" sz="2000" dirty="0"/>
              <a:t>модели реализации задач музейной педагогики</a:t>
            </a:r>
            <a:r>
              <a:rPr lang="ru-RU" dirty="0"/>
              <a:t>)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17"/>
          </p:nvPr>
        </p:nvSpPr>
        <p:spPr>
          <a:xfrm>
            <a:off x="4857752" y="5715016"/>
            <a:ext cx="3507661" cy="9427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связана с основным назначением музея – выполнять научно-просветительскую миссию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sz="quarter" idx="16"/>
          </p:nvPr>
        </p:nvSpPr>
        <p:spPr>
          <a:xfrm>
            <a:off x="4929190" y="5072074"/>
            <a:ext cx="3141885" cy="363538"/>
          </a:xfrm>
        </p:spPr>
        <p:txBody>
          <a:bodyPr/>
          <a:lstStyle/>
          <a:p>
            <a:r>
              <a:rPr lang="ru-RU" i="1" dirty="0"/>
              <a:t>просветительная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22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Вертикальная линия"/>
          <p:cNvCxnSpPr/>
          <p:nvPr/>
        </p:nvCxnSpPr>
        <p:spPr>
          <a:xfrm>
            <a:off x="4572001" y="0"/>
            <a:ext cx="0" cy="6858000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Работа с посетителями носит идейно-воспитательный характер, при этом посетитель рассматривается как некий пассивный объект, воспринимающий предлагаемую ему информацию. 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i="1" dirty="0"/>
              <a:t>информативная</a:t>
            </a:r>
            <a:endParaRPr lang="ru-RU" dirty="0"/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20"/>
          </p:nvPr>
        </p:nvSpPr>
        <p:spPr>
          <a:xfrm>
            <a:off x="285721" y="3863637"/>
            <a:ext cx="3847656" cy="363538"/>
          </a:xfrm>
        </p:spPr>
        <p:txBody>
          <a:bodyPr/>
          <a:lstStyle/>
          <a:p>
            <a:r>
              <a:rPr lang="ru-RU" dirty="0"/>
              <a:t>1960 – середина 1980-х гг.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5"/>
          </p:nvPr>
        </p:nvSpPr>
        <p:spPr>
          <a:xfrm>
            <a:off x="5073120" y="557954"/>
            <a:ext cx="3285094" cy="363538"/>
          </a:xfrm>
        </p:spPr>
        <p:txBody>
          <a:bodyPr/>
          <a:lstStyle/>
          <a:p>
            <a:r>
              <a:rPr lang="ru-RU" i="1" dirty="0"/>
              <a:t>социально-политическая</a:t>
            </a:r>
            <a:endParaRPr lang="ru-RU" dirty="0"/>
          </a:p>
        </p:txBody>
      </p:sp>
      <p:sp>
        <p:nvSpPr>
          <p:cNvPr id="22" name="Текст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Музей как общественный институт, осуществляющий посредством своей деятельности коммунистическое воспитание граждан, создание культурно-идеологической среды</a:t>
            </a:r>
          </a:p>
        </p:txBody>
      </p:sp>
      <p:sp>
        <p:nvSpPr>
          <p:cNvPr id="23" name="Текст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20–50-е гг. ХХ в.</a:t>
            </a:r>
          </a:p>
        </p:txBody>
      </p:sp>
      <p:sp>
        <p:nvSpPr>
          <p:cNvPr id="26" name="Точка 2"/>
          <p:cNvSpPr/>
          <p:nvPr/>
        </p:nvSpPr>
        <p:spPr>
          <a:xfrm>
            <a:off x="4532857" y="4050520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Точка 1"/>
          <p:cNvSpPr/>
          <p:nvPr/>
        </p:nvSpPr>
        <p:spPr>
          <a:xfrm>
            <a:off x="4524154" y="705271"/>
            <a:ext cx="95693" cy="9569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Рисунок 16" descr="n3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8361" b="8361"/>
          <a:stretch>
            <a:fillRect/>
          </a:stretch>
        </p:blipFill>
        <p:spPr/>
      </p:pic>
      <p:pic>
        <p:nvPicPr>
          <p:cNvPr id="19" name="Рисунок 18" descr="s1200.jpg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407" b="2407"/>
          <a:stretch>
            <a:fillRect/>
          </a:stretch>
        </p:blipFill>
        <p:spPr>
          <a:xfrm>
            <a:off x="1143000" y="4572000"/>
            <a:ext cx="2879725" cy="18002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2585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96B27D01-5FD0-400A-9204-1713903780FB}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F5227C2B-2FCA-4034-801F-34B1CC8C409D}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SLIDE_BRANCHING_PROPERTIES" val="&lt;BranchingProperties&gt;&lt;nextAction&gt;&lt;action&gt;2&lt;/action&gt;&lt;slide&gt;300&lt;/slide&gt;&lt;/nextAction&gt;&lt;prevAction&gt;&lt;action&gt;0&lt;/action&gt;&lt;/prevAction&gt;&lt;lock&gt;0&lt;/lock&gt;&lt;/BranchingProperties&gt;&#10;"/>
  <p:tag name="GENSWF_ADVANCE_TIME" val="5"/>
  <p:tag name="ISPRING_CUSTOM_TIMING_USED" val="1"/>
  <p:tag name="ISPRING_SLIDE_ID_2" val="{EEBF215C-82AA-4045-AA69-DF043F8D4038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8&quot;,&quot;gi&quot;:&quot;3&quot;,&quot;ti&quot;:&quot;ui_elements&quot;,&quot;vs&quot;:{&quot;f&quot;:[388,55,61],&quot;i&quot;:&quot;58&quot;}}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8&quot;,&quot;gi&quot;:&quot;3&quot;,&quot;ti&quot;:&quot;ui_elements&quot;,&quot;vs&quot;:{&quot;f&quot;:[388,55,61],&quot;i&quot;:&quot;58&quot;}}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8&quot;,&quot;gi&quot;:&quot;3&quot;,&quot;ti&quot;:&quot;ui_elements&quot;,&quot;vs&quot;:{&quot;f&quot;:[388,55,61],&quot;i&quot;:&quot;58&quot;}}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8&quot;,&quot;gi&quot;:&quot;3&quot;,&quot;ti&quot;:&quot;ui_elements&quot;,&quot;vs&quot;:{&quot;f&quot;:[388,55,61],&quot;i&quot;:&quot;58&quot;}}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22106FF0-F989-480C-8690-C04908958A1B}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E10A9E24-57D3-4361-A4BF-0648102A06E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08F278B3-06CA-47ED-B042-BB8A27BB30B7}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E1C5D36B-030B-450B-8095-D704F31360FC}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A13ED180-443C-494E-B38E-B8C6F05F818B}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1B35352C-A63B-4B6D-A69C-7A3B7A96CF36}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512B624B-DAB1-4C64-921E-FCB94A68C5C2}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519432DF-0DE3-4B1E-BCA3-18DDFD8EC57A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1.xml><?xml version="1.0" encoding="utf-8"?>
<a:theme xmlns:a="http://schemas.openxmlformats.org/drawingml/2006/main" name="9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2.xml><?xml version="1.0" encoding="utf-8"?>
<a:theme xmlns:a="http://schemas.openxmlformats.org/drawingml/2006/main" name="10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3.xml><?xml version="1.0" encoding="utf-8"?>
<a:theme xmlns:a="http://schemas.openxmlformats.org/drawingml/2006/main" name="11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4.xml><?xml version="1.0" encoding="utf-8"?>
<a:theme xmlns:a="http://schemas.openxmlformats.org/drawingml/2006/main" name="12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5.xml><?xml version="1.0" encoding="utf-8"?>
<a:theme xmlns:a="http://schemas.openxmlformats.org/drawingml/2006/main" name="13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6.xml><?xml version="1.0" encoding="utf-8"?>
<a:theme xmlns:a="http://schemas.openxmlformats.org/drawingml/2006/main" name="14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7.xml><?xml version="1.0" encoding="utf-8"?>
<a:theme xmlns:a="http://schemas.openxmlformats.org/drawingml/2006/main" name="15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8.xml><?xml version="1.0" encoding="utf-8"?>
<a:theme xmlns:a="http://schemas.openxmlformats.org/drawingml/2006/main" name="16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19.xml><?xml version="1.0" encoding="utf-8"?>
<a:theme xmlns:a="http://schemas.openxmlformats.org/drawingml/2006/main" name="17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2.xml><?xml version="1.0" encoding="utf-8"?>
<a:theme xmlns:a="http://schemas.openxmlformats.org/drawingml/2006/main" name="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4.xml><?xml version="1.0" encoding="utf-8"?>
<a:theme xmlns:a="http://schemas.openxmlformats.org/drawingml/2006/main" name="2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5.xml><?xml version="1.0" encoding="utf-8"?>
<a:theme xmlns:a="http://schemas.openxmlformats.org/drawingml/2006/main" name="3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6.xml><?xml version="1.0" encoding="utf-8"?>
<a:theme xmlns:a="http://schemas.openxmlformats.org/drawingml/2006/main" name="4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7.xml><?xml version="1.0" encoding="utf-8"?>
<a:theme xmlns:a="http://schemas.openxmlformats.org/drawingml/2006/main" name="5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8.xml><?xml version="1.0" encoding="utf-8"?>
<a:theme xmlns:a="http://schemas.openxmlformats.org/drawingml/2006/main" name="6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ppt/theme/theme9.xml><?xml version="1.0" encoding="utf-8"?>
<a:theme xmlns:a="http://schemas.openxmlformats.org/drawingml/2006/main" name="7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4C1CD049-619D-4FC7-8081-DB98CEA5F37C}" vid="{978749C1-5C0A-4F49-82B8-CF4C41E467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2850</Words>
  <Application>Microsoft Office PowerPoint</Application>
  <PresentationFormat>Экран (4:3)</PresentationFormat>
  <Paragraphs>308</Paragraphs>
  <Slides>53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53</vt:i4>
      </vt:variant>
    </vt:vector>
  </HeadingPairs>
  <TitlesOfParts>
    <vt:vector size="82" baseType="lpstr">
      <vt:lpstr>Arial</vt:lpstr>
      <vt:lpstr>Calibri</vt:lpstr>
      <vt:lpstr>Dotum</vt:lpstr>
      <vt:lpstr>Georgia</vt:lpstr>
      <vt:lpstr>Open Sans</vt:lpstr>
      <vt:lpstr>Open Sans Semibold</vt:lpstr>
      <vt:lpstr>Segoe UI</vt:lpstr>
      <vt:lpstr>Segoe UI Semibold</vt:lpstr>
      <vt:lpstr>Segoe UI Symbol</vt:lpstr>
      <vt:lpstr>Wingdings</vt:lpstr>
      <vt:lpstr>Тема Office</vt:lpstr>
      <vt:lpstr>Theme</vt:lpstr>
      <vt:lpstr>1_Theme</vt:lpstr>
      <vt:lpstr>2_Theme</vt:lpstr>
      <vt:lpstr>3_Theme</vt:lpstr>
      <vt:lpstr>4_Theme</vt:lpstr>
      <vt:lpstr>5_Theme</vt:lpstr>
      <vt:lpstr>6_Theme</vt:lpstr>
      <vt:lpstr>7_Theme</vt:lpstr>
      <vt:lpstr>8_Theme</vt:lpstr>
      <vt:lpstr>9_Theme</vt:lpstr>
      <vt:lpstr>10_Theme</vt:lpstr>
      <vt:lpstr>11_Theme</vt:lpstr>
      <vt:lpstr>12_Theme</vt:lpstr>
      <vt:lpstr>13_Theme</vt:lpstr>
      <vt:lpstr>14_Theme</vt:lpstr>
      <vt:lpstr>15_Theme</vt:lpstr>
      <vt:lpstr>16_Theme</vt:lpstr>
      <vt:lpstr>17_Theme</vt:lpstr>
      <vt:lpstr>Основы работы школьного музея </vt:lpstr>
      <vt:lpstr>Содержание курса</vt:lpstr>
      <vt:lpstr>Что такое музей?</vt:lpstr>
      <vt:lpstr>Определения</vt:lpstr>
      <vt:lpstr>Виды музеев</vt:lpstr>
      <vt:lpstr>Информация к размышлению</vt:lpstr>
      <vt:lpstr>Музейная педагогика</vt:lpstr>
      <vt:lpstr>Музей как культурно-образовательная среда (модели реализации задач музейной педагогики)</vt:lpstr>
      <vt:lpstr>Презентация PowerPoint</vt:lpstr>
      <vt:lpstr>Презентация PowerPoint</vt:lpstr>
      <vt:lpstr>Презентация PowerPoint</vt:lpstr>
      <vt:lpstr>Цитата</vt:lpstr>
      <vt:lpstr>Работа со школьниками  в музее: содержание и формы</vt:lpstr>
      <vt:lpstr>Русский музей</vt:lpstr>
      <vt:lpstr>Презентация PowerPoint</vt:lpstr>
      <vt:lpstr>Презентация PowerPoint</vt:lpstr>
      <vt:lpstr>Музейная педагогика (Свердловская область)</vt:lpstr>
      <vt:lpstr>Атлас музеев (Свердловская область)</vt:lpstr>
      <vt:lpstr>ЛабиринтУм (Санкт-Петербург)</vt:lpstr>
      <vt:lpstr>Музейно-педагогическая деятельность</vt:lpstr>
      <vt:lpstr>Школьный музей сегодня: фонды, профили, нормативная документация </vt:lpstr>
      <vt:lpstr>Школьный музей</vt:lpstr>
      <vt:lpstr>Из истории школьных музеев</vt:lpstr>
      <vt:lpstr>Школьный музей</vt:lpstr>
      <vt:lpstr>Информация к размышлению</vt:lpstr>
      <vt:lpstr>Условия создания и деятельности школьного музея </vt:lpstr>
      <vt:lpstr>Функции школьных музеев</vt:lpstr>
      <vt:lpstr>Информация к размышлению</vt:lpstr>
      <vt:lpstr>Презентация PowerPoint</vt:lpstr>
      <vt:lpstr>Презентация PowerPoint</vt:lpstr>
      <vt:lpstr>Жанр школьного музея</vt:lpstr>
      <vt:lpstr>Определения</vt:lpstr>
      <vt:lpstr>Презентация PowerPoint</vt:lpstr>
      <vt:lpstr>Презентация PowerPoint</vt:lpstr>
      <vt:lpstr>Научно-вспомогательный фонд</vt:lpstr>
      <vt:lpstr>Комплектование фондов</vt:lpstr>
      <vt:lpstr>Комплектование фондов: критерии</vt:lpstr>
      <vt:lpstr>Требования к нормативной документации</vt:lpstr>
      <vt:lpstr>Паспортизация музеев образовательных организаций </vt:lpstr>
      <vt:lpstr>Учетная карточка школьного музея</vt:lpstr>
      <vt:lpstr>Школьный музей: единство формального  и неформального образования</vt:lpstr>
      <vt:lpstr>Определения</vt:lpstr>
      <vt:lpstr>НАВЫКИ XXI века: критическое мышление готовность к коммуникации творческий подход </vt:lpstr>
      <vt:lpstr>Презентация PowerPoint</vt:lpstr>
      <vt:lpstr>Типы учебных проектов </vt:lpstr>
      <vt:lpstr>Социокультурные проекты</vt:lpstr>
      <vt:lpstr>Музейная коммуникация</vt:lpstr>
      <vt:lpstr>Культура участия</vt:lpstr>
      <vt:lpstr>Социальное партнерство</vt:lpstr>
      <vt:lpstr>Школьный музей: виртуальные проекты</vt:lpstr>
      <vt:lpstr>Виртуальные музеи</vt:lpstr>
      <vt:lpstr>Виртуальный музей</vt:lpstr>
      <vt:lpstr>Этапы создания виртуального музея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работы школьного музея</dc:title>
  <dc:creator>Irina</dc:creator>
  <cp:lastModifiedBy>История</cp:lastModifiedBy>
  <cp:revision>29</cp:revision>
  <dcterms:created xsi:type="dcterms:W3CDTF">2019-05-14T12:45:07Z</dcterms:created>
  <dcterms:modified xsi:type="dcterms:W3CDTF">2026-01-28T05:39:53Z</dcterms:modified>
</cp:coreProperties>
</file>